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81" r:id="rId9"/>
    <p:sldId id="272" r:id="rId10"/>
    <p:sldId id="273" r:id="rId11"/>
    <p:sldId id="264" r:id="rId12"/>
    <p:sldId id="278" r:id="rId13"/>
    <p:sldId id="265" r:id="rId14"/>
  </p:sldIdLst>
  <p:sldSz cx="18288000" cy="10287000"/>
  <p:notesSz cx="6858000" cy="9144000"/>
  <p:embeddedFontLst>
    <p:embeddedFont>
      <p:font typeface="Catamaran" panose="020B0604020202020204" charset="0"/>
      <p:regular r:id="rId16"/>
    </p:embeddedFont>
    <p:embeddedFont>
      <p:font typeface="Catamaran Bold" panose="020B0604020202020204" charset="0"/>
      <p:regular r:id="rId17"/>
    </p:embeddedFont>
    <p:embeddedFont>
      <p:font typeface="Lora" pitchFamily="2"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0A50A-C2E4-4052-BA2D-DBA3EBA88D50}"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39435-9A31-443D-A621-8A44754EAF16}" type="slidenum">
              <a:rPr lang="en-US" smtClean="0"/>
              <a:t>‹#›</a:t>
            </a:fld>
            <a:endParaRPr lang="en-US"/>
          </a:p>
        </p:txBody>
      </p:sp>
    </p:spTree>
    <p:extLst>
      <p:ext uri="{BB962C8B-B14F-4D97-AF65-F5344CB8AC3E}">
        <p14:creationId xmlns:p14="http://schemas.microsoft.com/office/powerpoint/2010/main" val="1344183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and client name is same.</a:t>
            </a:r>
          </a:p>
        </p:txBody>
      </p:sp>
      <p:sp>
        <p:nvSpPr>
          <p:cNvPr id="4" name="Slide Number Placeholder 3"/>
          <p:cNvSpPr>
            <a:spLocks noGrp="1"/>
          </p:cNvSpPr>
          <p:nvPr>
            <p:ph type="sldNum" sz="quarter" idx="10"/>
          </p:nvPr>
        </p:nvSpPr>
        <p:spPr/>
        <p:txBody>
          <a:bodyPr/>
          <a:lstStyle/>
          <a:p>
            <a:fld id="{AC639435-9A31-443D-A621-8A44754EAF16}" type="slidenum">
              <a:rPr lang="en-US" smtClean="0"/>
              <a:t>4</a:t>
            </a:fld>
            <a:endParaRPr lang="en-US"/>
          </a:p>
        </p:txBody>
      </p:sp>
    </p:spTree>
    <p:extLst>
      <p:ext uri="{BB962C8B-B14F-4D97-AF65-F5344CB8AC3E}">
        <p14:creationId xmlns:p14="http://schemas.microsoft.com/office/powerpoint/2010/main" val="3062911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2.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t="33906" b="28596"/>
            <a:stretch>
              <a:fillRect/>
            </a:stretch>
          </p:blipFill>
          <p:spPr>
            <a:xfrm>
              <a:off x="0" y="0"/>
              <a:ext cx="24384000" cy="13716000"/>
            </a:xfrm>
            <a:prstGeom prst="rect">
              <a:avLst/>
            </a:prstGeom>
          </p:spPr>
        </p:pic>
      </p:grpSp>
      <p:sp>
        <p:nvSpPr>
          <p:cNvPr id="4" name="TextBox 4"/>
          <p:cNvSpPr txBox="1"/>
          <p:nvPr/>
        </p:nvSpPr>
        <p:spPr>
          <a:xfrm>
            <a:off x="13183248" y="2093558"/>
            <a:ext cx="4076052" cy="792525"/>
          </a:xfrm>
          <a:prstGeom prst="rect">
            <a:avLst/>
          </a:prstGeom>
        </p:spPr>
        <p:txBody>
          <a:bodyPr lIns="0" tIns="0" rIns="0" bIns="0" rtlCol="0" anchor="t">
            <a:spAutoFit/>
          </a:bodyPr>
          <a:lstStyle/>
          <a:p>
            <a:pPr algn="r">
              <a:lnSpc>
                <a:spcPts val="6815"/>
              </a:lnSpc>
              <a:spcBef>
                <a:spcPct val="0"/>
              </a:spcBef>
            </a:pPr>
            <a:r>
              <a:rPr lang="en-US" sz="3200" spc="954" dirty="0">
                <a:solidFill>
                  <a:srgbClr val="FFFFFF"/>
                </a:solidFill>
                <a:latin typeface="Catamaran Bold"/>
              </a:rPr>
              <a:t>FINAL PITCH</a:t>
            </a:r>
          </a:p>
        </p:txBody>
      </p:sp>
      <p:sp>
        <p:nvSpPr>
          <p:cNvPr id="5" name="AutoShape 5"/>
          <p:cNvSpPr/>
          <p:nvPr/>
        </p:nvSpPr>
        <p:spPr>
          <a:xfrm flipV="1">
            <a:off x="9698803" y="2544304"/>
            <a:ext cx="3813882" cy="0"/>
          </a:xfrm>
          <a:prstGeom prst="line">
            <a:avLst/>
          </a:prstGeom>
          <a:ln w="28575" cap="flat">
            <a:solidFill>
              <a:srgbClr val="FFFFFF"/>
            </a:solidFill>
            <a:prstDash val="solid"/>
            <a:headEnd type="none" w="sm" len="sm"/>
            <a:tailEnd type="none" w="sm" len="sm"/>
          </a:ln>
        </p:spPr>
        <p:txBody>
          <a:bodyPr/>
          <a:lstStyle/>
          <a:p>
            <a:endParaRPr lang="en-PK"/>
          </a:p>
        </p:txBody>
      </p:sp>
      <p:sp>
        <p:nvSpPr>
          <p:cNvPr id="6" name="AutoShape 6"/>
          <p:cNvSpPr/>
          <p:nvPr/>
        </p:nvSpPr>
        <p:spPr>
          <a:xfrm flipV="1">
            <a:off x="-878241" y="7583889"/>
            <a:ext cx="3628380" cy="0"/>
          </a:xfrm>
          <a:prstGeom prst="line">
            <a:avLst/>
          </a:prstGeom>
          <a:ln w="28575" cap="flat">
            <a:solidFill>
              <a:srgbClr val="FFFFFF"/>
            </a:solidFill>
            <a:prstDash val="solid"/>
            <a:headEnd type="none" w="sm" len="sm"/>
            <a:tailEnd type="none" w="sm" len="sm"/>
          </a:ln>
        </p:spPr>
        <p:txBody>
          <a:bodyPr/>
          <a:lstStyle/>
          <a:p>
            <a:endParaRPr lang="en-PK"/>
          </a:p>
        </p:txBody>
      </p:sp>
      <p:sp>
        <p:nvSpPr>
          <p:cNvPr id="7" name="TextBox 7"/>
          <p:cNvSpPr txBox="1"/>
          <p:nvPr/>
        </p:nvSpPr>
        <p:spPr>
          <a:xfrm>
            <a:off x="9906000" y="3844258"/>
            <a:ext cx="7560497" cy="1659813"/>
          </a:xfrm>
          <a:prstGeom prst="rect">
            <a:avLst/>
          </a:prstGeom>
        </p:spPr>
        <p:txBody>
          <a:bodyPr wrap="square" lIns="0" tIns="0" rIns="0" bIns="0" rtlCol="0" anchor="t">
            <a:spAutoFit/>
          </a:bodyPr>
          <a:lstStyle/>
          <a:p>
            <a:pPr algn="r">
              <a:lnSpc>
                <a:spcPts val="15081"/>
              </a:lnSpc>
            </a:pPr>
            <a:r>
              <a:rPr lang="en-US" sz="6300" b="1" spc="2327" dirty="0">
                <a:solidFill>
                  <a:srgbClr val="FFFFFF"/>
                </a:solidFill>
                <a:latin typeface="Lora"/>
              </a:rPr>
              <a:t>HiraI</a:t>
            </a:r>
          </a:p>
        </p:txBody>
      </p:sp>
      <p:pic>
        <p:nvPicPr>
          <p:cNvPr id="9" name="Picture 8" descr="A green leaf with a black background&#10;&#10;Description automatically generated">
            <a:extLst>
              <a:ext uri="{FF2B5EF4-FFF2-40B4-BE49-F238E27FC236}">
                <a16:creationId xmlns:a16="http://schemas.microsoft.com/office/drawing/2014/main" id="{FF86AFDD-3041-4135-7EC8-B3A897063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600" y="5005451"/>
            <a:ext cx="1861794" cy="1861794"/>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
        <p:cNvGrpSpPr/>
        <p:nvPr/>
      </p:nvGrpSpPr>
      <p:grpSpPr>
        <a:xfrm>
          <a:off x="0" y="0"/>
          <a:ext cx="0" cy="0"/>
          <a:chOff x="0" y="0"/>
          <a:chExt cx="0" cy="0"/>
        </a:xfrm>
      </p:grpSpPr>
      <p:grpSp>
        <p:nvGrpSpPr>
          <p:cNvPr id="2" name="Group 2"/>
          <p:cNvGrpSpPr/>
          <p:nvPr/>
        </p:nvGrpSpPr>
        <p:grpSpPr>
          <a:xfrm>
            <a:off x="11430000" y="571500"/>
            <a:ext cx="6858000" cy="9715500"/>
            <a:chOff x="0" y="0"/>
            <a:chExt cx="9144000" cy="13716000"/>
          </a:xfrm>
        </p:grpSpPr>
        <p:pic>
          <p:nvPicPr>
            <p:cNvPr id="3" name="Picture 3"/>
            <p:cNvPicPr>
              <a:picLocks noChangeAspect="1"/>
            </p:cNvPicPr>
            <p:nvPr/>
          </p:nvPicPr>
          <p:blipFill>
            <a:blip r:embed="rId2"/>
            <a:srcRect/>
            <a:stretch>
              <a:fillRect/>
            </a:stretch>
          </p:blipFill>
          <p:spPr>
            <a:xfrm>
              <a:off x="0" y="0"/>
              <a:ext cx="9144000" cy="13716000"/>
            </a:xfrm>
            <a:prstGeom prst="rect">
              <a:avLst/>
            </a:prstGeom>
          </p:spPr>
        </p:pic>
      </p:grpSp>
      <p:grpSp>
        <p:nvGrpSpPr>
          <p:cNvPr id="4" name="Group 4"/>
          <p:cNvGrpSpPr/>
          <p:nvPr/>
        </p:nvGrpSpPr>
        <p:grpSpPr>
          <a:xfrm>
            <a:off x="2177853" y="2529093"/>
            <a:ext cx="1482781" cy="148278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txBody>
            <a:bodyPr/>
            <a:lstStyle/>
            <a:p>
              <a:endParaRPr lang="en-PK"/>
            </a:p>
          </p:txBody>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7" name="Group 7"/>
          <p:cNvGrpSpPr/>
          <p:nvPr/>
        </p:nvGrpSpPr>
        <p:grpSpPr>
          <a:xfrm>
            <a:off x="2193134" y="6205022"/>
            <a:ext cx="1482781" cy="14827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txBody>
            <a:bodyPr/>
            <a:lstStyle/>
            <a:p>
              <a:endParaRPr lang="en-PK"/>
            </a:p>
          </p:txBody>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0" name="Group 10"/>
          <p:cNvGrpSpPr/>
          <p:nvPr/>
        </p:nvGrpSpPr>
        <p:grpSpPr>
          <a:xfrm>
            <a:off x="8400432" y="2456268"/>
            <a:ext cx="1482781" cy="14827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txBody>
            <a:bodyPr/>
            <a:lstStyle/>
            <a:p>
              <a:endParaRPr lang="en-PK"/>
            </a:p>
          </p:txBody>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3" name="Group 13"/>
          <p:cNvGrpSpPr/>
          <p:nvPr/>
        </p:nvGrpSpPr>
        <p:grpSpPr>
          <a:xfrm>
            <a:off x="8466302" y="6221191"/>
            <a:ext cx="1482781" cy="148278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txBody>
            <a:bodyPr/>
            <a:lstStyle/>
            <a:p>
              <a:endParaRPr lang="en-PK"/>
            </a:p>
          </p:txBody>
        </p:sp>
        <p:sp>
          <p:nvSpPr>
            <p:cNvPr id="15" name="TextBox 15"/>
            <p:cNvSpPr txBox="1"/>
            <p:nvPr/>
          </p:nvSpPr>
          <p:spPr>
            <a:xfrm>
              <a:off x="76200" y="38100"/>
              <a:ext cx="660400" cy="6985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6" name="Freeform 16"/>
          <p:cNvSpPr/>
          <p:nvPr/>
        </p:nvSpPr>
        <p:spPr>
          <a:xfrm>
            <a:off x="2599453" y="2810114"/>
            <a:ext cx="639582" cy="1062749"/>
          </a:xfrm>
          <a:custGeom>
            <a:avLst/>
            <a:gdLst/>
            <a:ahLst/>
            <a:cxnLst/>
            <a:rect l="l" t="t" r="r" b="b"/>
            <a:pathLst>
              <a:path w="639582" h="1062749">
                <a:moveTo>
                  <a:pt x="0" y="0"/>
                </a:moveTo>
                <a:lnTo>
                  <a:pt x="639581" y="0"/>
                </a:lnTo>
                <a:lnTo>
                  <a:pt x="639581" y="1062749"/>
                </a:lnTo>
                <a:lnTo>
                  <a:pt x="0" y="10627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17" name="Freeform 17"/>
          <p:cNvSpPr/>
          <p:nvPr/>
        </p:nvSpPr>
        <p:spPr>
          <a:xfrm>
            <a:off x="2657718" y="6506352"/>
            <a:ext cx="708401" cy="912461"/>
          </a:xfrm>
          <a:custGeom>
            <a:avLst/>
            <a:gdLst/>
            <a:ahLst/>
            <a:cxnLst/>
            <a:rect l="l" t="t" r="r" b="b"/>
            <a:pathLst>
              <a:path w="708401" h="912461">
                <a:moveTo>
                  <a:pt x="0" y="0"/>
                </a:moveTo>
                <a:lnTo>
                  <a:pt x="708401" y="0"/>
                </a:lnTo>
                <a:lnTo>
                  <a:pt x="708401" y="912460"/>
                </a:lnTo>
                <a:lnTo>
                  <a:pt x="0" y="91246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PK"/>
          </a:p>
        </p:txBody>
      </p:sp>
      <p:sp>
        <p:nvSpPr>
          <p:cNvPr id="18" name="Freeform 18"/>
          <p:cNvSpPr/>
          <p:nvPr/>
        </p:nvSpPr>
        <p:spPr>
          <a:xfrm>
            <a:off x="8972139" y="6460102"/>
            <a:ext cx="471106" cy="1088690"/>
          </a:xfrm>
          <a:custGeom>
            <a:avLst/>
            <a:gdLst/>
            <a:ahLst/>
            <a:cxnLst/>
            <a:rect l="l" t="t" r="r" b="b"/>
            <a:pathLst>
              <a:path w="471106" h="1088690">
                <a:moveTo>
                  <a:pt x="0" y="0"/>
                </a:moveTo>
                <a:lnTo>
                  <a:pt x="471106" y="0"/>
                </a:lnTo>
                <a:lnTo>
                  <a:pt x="471106" y="1088690"/>
                </a:lnTo>
                <a:lnTo>
                  <a:pt x="0" y="108869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PK"/>
          </a:p>
        </p:txBody>
      </p:sp>
      <p:sp>
        <p:nvSpPr>
          <p:cNvPr id="19" name="Freeform 19"/>
          <p:cNvSpPr/>
          <p:nvPr/>
        </p:nvSpPr>
        <p:spPr>
          <a:xfrm>
            <a:off x="8654766" y="2769041"/>
            <a:ext cx="974112" cy="933376"/>
          </a:xfrm>
          <a:custGeom>
            <a:avLst/>
            <a:gdLst/>
            <a:ahLst/>
            <a:cxnLst/>
            <a:rect l="l" t="t" r="r" b="b"/>
            <a:pathLst>
              <a:path w="974112" h="933376">
                <a:moveTo>
                  <a:pt x="0" y="0"/>
                </a:moveTo>
                <a:lnTo>
                  <a:pt x="974112" y="0"/>
                </a:lnTo>
                <a:lnTo>
                  <a:pt x="974112" y="933377"/>
                </a:lnTo>
                <a:lnTo>
                  <a:pt x="0" y="93337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PK"/>
          </a:p>
        </p:txBody>
      </p:sp>
      <p:sp>
        <p:nvSpPr>
          <p:cNvPr id="20" name="TextBox 20"/>
          <p:cNvSpPr txBox="1"/>
          <p:nvPr/>
        </p:nvSpPr>
        <p:spPr>
          <a:xfrm>
            <a:off x="1408603" y="756229"/>
            <a:ext cx="8575848" cy="1243930"/>
          </a:xfrm>
          <a:prstGeom prst="rect">
            <a:avLst/>
          </a:prstGeom>
        </p:spPr>
        <p:txBody>
          <a:bodyPr lIns="0" tIns="0" rIns="0" bIns="0" rtlCol="0" anchor="t">
            <a:spAutoFit/>
          </a:bodyPr>
          <a:lstStyle/>
          <a:p>
            <a:pPr algn="ctr">
              <a:lnSpc>
                <a:spcPts val="9679"/>
              </a:lnSpc>
              <a:spcBef>
                <a:spcPct val="0"/>
              </a:spcBef>
            </a:pPr>
            <a:r>
              <a:rPr lang="en-US" sz="7999" b="1" u="none" strike="noStrike" spc="311" dirty="0">
                <a:solidFill>
                  <a:srgbClr val="000000"/>
                </a:solidFill>
                <a:latin typeface="Lora"/>
              </a:rPr>
              <a:t>RADIO AD</a:t>
            </a:r>
          </a:p>
        </p:txBody>
      </p:sp>
      <p:sp>
        <p:nvSpPr>
          <p:cNvPr id="21" name="TextBox 21"/>
          <p:cNvSpPr txBox="1"/>
          <p:nvPr/>
        </p:nvSpPr>
        <p:spPr>
          <a:xfrm>
            <a:off x="1236780" y="4081379"/>
            <a:ext cx="3364925" cy="461665"/>
          </a:xfrm>
          <a:prstGeom prst="rect">
            <a:avLst/>
          </a:prstGeom>
        </p:spPr>
        <p:txBody>
          <a:bodyPr lIns="0" tIns="0" rIns="0" bIns="0" rtlCol="0" anchor="t">
            <a:spAutoFit/>
          </a:bodyPr>
          <a:lstStyle/>
          <a:p>
            <a:pPr marL="0" lvl="1" indent="0" algn="ctr">
              <a:lnSpc>
                <a:spcPts val="3585"/>
              </a:lnSpc>
              <a:spcBef>
                <a:spcPct val="0"/>
              </a:spcBef>
            </a:pPr>
            <a:r>
              <a:rPr lang="en-US" sz="2199" spc="131" dirty="0">
                <a:solidFill>
                  <a:srgbClr val="000000"/>
                </a:solidFill>
                <a:latin typeface="Catamaran Bold"/>
              </a:rPr>
              <a:t>Q</a:t>
            </a:r>
            <a:r>
              <a:rPr lang="en-US" sz="2199" u="none" strike="noStrike" spc="131" dirty="0">
                <a:solidFill>
                  <a:srgbClr val="000000"/>
                </a:solidFill>
                <a:latin typeface="Catamaran Bold"/>
              </a:rPr>
              <a:t>UALITY ASSURANCE</a:t>
            </a:r>
          </a:p>
        </p:txBody>
      </p:sp>
      <p:sp>
        <p:nvSpPr>
          <p:cNvPr id="22" name="TextBox 22"/>
          <p:cNvSpPr txBox="1"/>
          <p:nvPr/>
        </p:nvSpPr>
        <p:spPr>
          <a:xfrm>
            <a:off x="7459359" y="4053543"/>
            <a:ext cx="3364925" cy="461665"/>
          </a:xfrm>
          <a:prstGeom prst="rect">
            <a:avLst/>
          </a:prstGeom>
        </p:spPr>
        <p:txBody>
          <a:bodyPr lIns="0" tIns="0" rIns="0" bIns="0" rtlCol="0" anchor="t">
            <a:spAutoFit/>
          </a:bodyPr>
          <a:lstStyle/>
          <a:p>
            <a:pPr marL="0" lvl="1" indent="0" algn="ctr">
              <a:lnSpc>
                <a:spcPts val="3585"/>
              </a:lnSpc>
              <a:spcBef>
                <a:spcPct val="0"/>
              </a:spcBef>
            </a:pPr>
            <a:r>
              <a:rPr lang="en-US" sz="2199" u="none" strike="noStrike" spc="131" dirty="0">
                <a:solidFill>
                  <a:srgbClr val="000000"/>
                </a:solidFill>
                <a:latin typeface="Catamaran Bold"/>
              </a:rPr>
              <a:t>FASIONABILITY</a:t>
            </a:r>
          </a:p>
        </p:txBody>
      </p:sp>
      <p:sp>
        <p:nvSpPr>
          <p:cNvPr id="23" name="TextBox 23"/>
          <p:cNvSpPr txBox="1"/>
          <p:nvPr/>
        </p:nvSpPr>
        <p:spPr>
          <a:xfrm>
            <a:off x="1289337" y="7757308"/>
            <a:ext cx="3364925" cy="461665"/>
          </a:xfrm>
          <a:prstGeom prst="rect">
            <a:avLst/>
          </a:prstGeom>
        </p:spPr>
        <p:txBody>
          <a:bodyPr lIns="0" tIns="0" rIns="0" bIns="0" rtlCol="0" anchor="t">
            <a:spAutoFit/>
          </a:bodyPr>
          <a:lstStyle/>
          <a:p>
            <a:pPr marL="0" lvl="1" indent="0" algn="ctr">
              <a:lnSpc>
                <a:spcPts val="3585"/>
              </a:lnSpc>
              <a:spcBef>
                <a:spcPct val="0"/>
              </a:spcBef>
            </a:pPr>
            <a:r>
              <a:rPr lang="en-US" sz="2199" u="none" strike="noStrike" spc="131" dirty="0">
                <a:solidFill>
                  <a:srgbClr val="000000"/>
                </a:solidFill>
                <a:latin typeface="Catamaran Bold"/>
              </a:rPr>
              <a:t>VERSATILITY</a:t>
            </a:r>
          </a:p>
        </p:txBody>
      </p:sp>
      <p:sp>
        <p:nvSpPr>
          <p:cNvPr id="24" name="TextBox 24"/>
          <p:cNvSpPr txBox="1"/>
          <p:nvPr/>
        </p:nvSpPr>
        <p:spPr>
          <a:xfrm>
            <a:off x="7525229" y="7773477"/>
            <a:ext cx="3364925" cy="461665"/>
          </a:xfrm>
          <a:prstGeom prst="rect">
            <a:avLst/>
          </a:prstGeom>
        </p:spPr>
        <p:txBody>
          <a:bodyPr lIns="0" tIns="0" rIns="0" bIns="0" rtlCol="0" anchor="t">
            <a:spAutoFit/>
          </a:bodyPr>
          <a:lstStyle/>
          <a:p>
            <a:pPr marL="0" lvl="1" indent="0" algn="ctr">
              <a:lnSpc>
                <a:spcPts val="3585"/>
              </a:lnSpc>
              <a:spcBef>
                <a:spcPct val="0"/>
              </a:spcBef>
            </a:pPr>
            <a:r>
              <a:rPr lang="en-US" sz="2199" u="none" strike="noStrike" spc="131" dirty="0">
                <a:solidFill>
                  <a:srgbClr val="000000"/>
                </a:solidFill>
                <a:latin typeface="Catamaran Bold"/>
              </a:rPr>
              <a:t>BRAND RECOGNITION</a:t>
            </a:r>
          </a:p>
        </p:txBody>
      </p:sp>
      <p:sp>
        <p:nvSpPr>
          <p:cNvPr id="25" name="TextBox 25"/>
          <p:cNvSpPr txBox="1"/>
          <p:nvPr/>
        </p:nvSpPr>
        <p:spPr>
          <a:xfrm>
            <a:off x="457200" y="4494637"/>
            <a:ext cx="5029200" cy="1384995"/>
          </a:xfrm>
          <a:prstGeom prst="rect">
            <a:avLst/>
          </a:prstGeom>
        </p:spPr>
        <p:txBody>
          <a:bodyPr wrap="square" lIns="0" tIns="0" rIns="0" bIns="0" rtlCol="0" anchor="t">
            <a:spAutoFit/>
          </a:bodyPr>
          <a:lstStyle/>
          <a:p>
            <a:pPr algn="ctr">
              <a:lnSpc>
                <a:spcPts val="2740"/>
              </a:lnSpc>
              <a:spcBef>
                <a:spcPct val="0"/>
              </a:spcBef>
            </a:pPr>
            <a:r>
              <a:rPr lang="en-US" sz="2100" dirty="0" err="1">
                <a:latin typeface="Catamaran" panose="020B0604020202020204" charset="0"/>
                <a:cs typeface="Catamaran" panose="020B0604020202020204" charset="0"/>
              </a:rPr>
              <a:t>EverGreen</a:t>
            </a:r>
            <a:r>
              <a:rPr lang="en-US" sz="2100" dirty="0">
                <a:latin typeface="Catamaran" panose="020B0604020202020204" charset="0"/>
                <a:cs typeface="Catamaran" panose="020B0604020202020204" charset="0"/>
              </a:rPr>
              <a:t> clothing are synonymous with quality. We want to assure our listeners that they are investing in a product that is durable and made to last.</a:t>
            </a:r>
          </a:p>
        </p:txBody>
      </p:sp>
      <p:sp>
        <p:nvSpPr>
          <p:cNvPr id="26" name="TextBox 26"/>
          <p:cNvSpPr txBox="1"/>
          <p:nvPr/>
        </p:nvSpPr>
        <p:spPr>
          <a:xfrm>
            <a:off x="6265980" y="4466801"/>
            <a:ext cx="5849820" cy="1731243"/>
          </a:xfrm>
          <a:prstGeom prst="rect">
            <a:avLst/>
          </a:prstGeom>
        </p:spPr>
        <p:txBody>
          <a:bodyPr wrap="square" lIns="0" tIns="0" rIns="0" bIns="0" rtlCol="0" anchor="t">
            <a:spAutoFit/>
          </a:bodyPr>
          <a:lstStyle/>
          <a:p>
            <a:pPr algn="ctr">
              <a:lnSpc>
                <a:spcPts val="2740"/>
              </a:lnSpc>
              <a:spcBef>
                <a:spcPct val="0"/>
              </a:spcBef>
            </a:pPr>
            <a:r>
              <a:rPr lang="en-US" sz="2100" dirty="0">
                <a:latin typeface="Catamaran" panose="020B0604020202020204" charset="0"/>
                <a:cs typeface="Catamaran" panose="020B0604020202020204" charset="0"/>
              </a:rPr>
              <a:t>Our products are not just high-quality; they are also fashionable. We want to highlight the trendy designs and styles that EverGreen offers, appealing to the fashion-conscious nature of our target audience.</a:t>
            </a:r>
            <a:br>
              <a:rPr lang="en-US" sz="2000" dirty="0"/>
            </a:br>
            <a:endParaRPr lang="en-US" sz="2000" u="none" strike="noStrike" dirty="0">
              <a:solidFill>
                <a:srgbClr val="000000"/>
              </a:solidFill>
              <a:latin typeface="Catamaran"/>
            </a:endParaRPr>
          </a:p>
        </p:txBody>
      </p:sp>
      <p:sp>
        <p:nvSpPr>
          <p:cNvPr id="27" name="TextBox 27"/>
          <p:cNvSpPr txBox="1"/>
          <p:nvPr/>
        </p:nvSpPr>
        <p:spPr>
          <a:xfrm>
            <a:off x="533400" y="8143874"/>
            <a:ext cx="4953000" cy="1731243"/>
          </a:xfrm>
          <a:prstGeom prst="rect">
            <a:avLst/>
          </a:prstGeom>
        </p:spPr>
        <p:txBody>
          <a:bodyPr wrap="square" lIns="0" tIns="0" rIns="0" bIns="0" rtlCol="0" anchor="t">
            <a:spAutoFit/>
          </a:bodyPr>
          <a:lstStyle/>
          <a:p>
            <a:pPr algn="ctr">
              <a:lnSpc>
                <a:spcPts val="2740"/>
              </a:lnSpc>
              <a:spcBef>
                <a:spcPct val="0"/>
              </a:spcBef>
            </a:pPr>
            <a:r>
              <a:rPr lang="en-US" sz="2100" dirty="0" err="1">
                <a:latin typeface="Catamaran" panose="020B0604020202020204" charset="0"/>
                <a:cs typeface="Catamaran" panose="020B0604020202020204" charset="0"/>
              </a:rPr>
              <a:t>EverGreen</a:t>
            </a:r>
            <a:r>
              <a:rPr lang="en-US" sz="2100" dirty="0">
                <a:latin typeface="Catamaran" panose="020B0604020202020204" charset="0"/>
                <a:cs typeface="Catamaran" panose="020B0604020202020204" charset="0"/>
              </a:rPr>
              <a:t> clothing are versatile pieces that can be styled for various occasions, from casual outings to more formal events. We want to ensuring that they fit seamlessly into our listeners' lifestyles</a:t>
            </a:r>
          </a:p>
        </p:txBody>
      </p:sp>
      <p:sp>
        <p:nvSpPr>
          <p:cNvPr id="28" name="TextBox 28"/>
          <p:cNvSpPr txBox="1"/>
          <p:nvPr/>
        </p:nvSpPr>
        <p:spPr>
          <a:xfrm>
            <a:off x="6436255" y="8192990"/>
            <a:ext cx="5542878" cy="1615827"/>
          </a:xfrm>
          <a:prstGeom prst="rect">
            <a:avLst/>
          </a:prstGeom>
        </p:spPr>
        <p:txBody>
          <a:bodyPr wrap="square" lIns="0" tIns="0" rIns="0" bIns="0" rtlCol="0" anchor="t">
            <a:spAutoFit/>
          </a:bodyPr>
          <a:lstStyle/>
          <a:p>
            <a:pPr algn="ctr"/>
            <a:r>
              <a:rPr lang="en-US" sz="2100" dirty="0">
                <a:latin typeface="Catamaran" panose="020B0604020202020204" charset="0"/>
                <a:cs typeface="Catamaran" panose="020B0604020202020204" charset="0"/>
              </a:rPr>
              <a:t>By mentioning </a:t>
            </a:r>
            <a:r>
              <a:rPr lang="en-US" sz="2100" dirty="0" err="1">
                <a:latin typeface="Catamaran" panose="020B0604020202020204" charset="0"/>
                <a:cs typeface="Catamaran" panose="020B0604020202020204" charset="0"/>
              </a:rPr>
              <a:t>EverGreen</a:t>
            </a:r>
            <a:r>
              <a:rPr lang="en-US" sz="2100" dirty="0">
                <a:latin typeface="Catamaran" panose="020B0604020202020204" charset="0"/>
                <a:cs typeface="Catamaran" panose="020B0604020202020204" charset="0"/>
              </a:rPr>
              <a:t> in the ad, we aim to increase brand recognition among our target audience, making them more likely to consider our products when making their next clothing purchase.</a:t>
            </a:r>
          </a:p>
        </p:txBody>
      </p:sp>
      <p:sp>
        <p:nvSpPr>
          <p:cNvPr id="29" name="TextBox 28"/>
          <p:cNvSpPr txBox="1"/>
          <p:nvPr/>
        </p:nvSpPr>
        <p:spPr>
          <a:xfrm>
            <a:off x="7637438" y="901140"/>
            <a:ext cx="7093046" cy="954107"/>
          </a:xfrm>
          <a:prstGeom prst="rect">
            <a:avLst/>
          </a:prstGeom>
          <a:noFill/>
        </p:spPr>
        <p:txBody>
          <a:bodyPr wrap="square" rtlCol="0">
            <a:spAutoFit/>
          </a:bodyPr>
          <a:lstStyle/>
          <a:p>
            <a:pPr algn="ctr"/>
            <a:r>
              <a:rPr lang="en-US" sz="2800" b="1" spc="311" dirty="0">
                <a:solidFill>
                  <a:srgbClr val="000000"/>
                </a:solidFill>
                <a:latin typeface="Lora"/>
              </a:rPr>
              <a:t>(What were we trying to communicate?)</a:t>
            </a:r>
          </a:p>
        </p:txBody>
      </p:sp>
      <p:pic>
        <p:nvPicPr>
          <p:cNvPr id="30" name="Picture 29" descr="A green leaf with a black background&#10;&#10;Description automatically generated">
            <a:extLst>
              <a:ext uri="{FF2B5EF4-FFF2-40B4-BE49-F238E27FC236}">
                <a16:creationId xmlns:a16="http://schemas.microsoft.com/office/drawing/2014/main" id="{2C196677-8D7A-BB25-0D17-B43912F00B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197" y="-359397"/>
            <a:ext cx="1861794" cy="1861794"/>
          </a:xfrm>
          <a:prstGeom prst="rect">
            <a:avLst/>
          </a:prstGeom>
        </p:spPr>
      </p:pic>
      <p:sp>
        <p:nvSpPr>
          <p:cNvPr id="31" name="TextBox 30">
            <a:extLst>
              <a:ext uri="{FF2B5EF4-FFF2-40B4-BE49-F238E27FC236}">
                <a16:creationId xmlns:a16="http://schemas.microsoft.com/office/drawing/2014/main" id="{98E5EAC6-51E1-8693-8977-05C603DCF46B}"/>
              </a:ext>
            </a:extLst>
          </p:cNvPr>
          <p:cNvSpPr txBox="1"/>
          <p:nvPr/>
        </p:nvSpPr>
        <p:spPr>
          <a:xfrm>
            <a:off x="1464667" y="1724829"/>
            <a:ext cx="10183760" cy="369332"/>
          </a:xfrm>
          <a:prstGeom prst="rect">
            <a:avLst/>
          </a:prstGeom>
          <a:noFill/>
        </p:spPr>
        <p:txBody>
          <a:bodyPr wrap="square">
            <a:spAutoFit/>
          </a:bodyPr>
          <a:lstStyle/>
          <a:p>
            <a:r>
              <a:rPr lang="en-US" sz="1800" u="sng" dirty="0">
                <a:solidFill>
                  <a:srgbClr val="558ED5"/>
                </a:solidFill>
                <a:effectLst/>
                <a:latin typeface="Calibri" panose="020F0502020204030204" pitchFamily="34" charset="0"/>
                <a:ea typeface="Calibri" panose="020F0502020204030204" pitchFamily="34" charset="0"/>
              </a:rPr>
              <a:t>https://drive.google.com/file/d/1QxHCrmXhMlqQKJUy9ftvJvpxiWbC5qAg/view?usp=drivesdk</a:t>
            </a:r>
            <a:endParaRPr lang="en-PK"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665385" cy="10287000"/>
            <a:chOff x="0" y="0"/>
            <a:chExt cx="7553846" cy="13716000"/>
          </a:xfrm>
        </p:grpSpPr>
        <p:pic>
          <p:nvPicPr>
            <p:cNvPr id="3" name="Picture 3"/>
            <p:cNvPicPr>
              <a:picLocks noChangeAspect="1"/>
            </p:cNvPicPr>
            <p:nvPr/>
          </p:nvPicPr>
          <p:blipFill>
            <a:blip r:embed="rId2"/>
            <a:srcRect l="40901" r="22383"/>
            <a:stretch>
              <a:fillRect/>
            </a:stretch>
          </p:blipFill>
          <p:spPr>
            <a:xfrm>
              <a:off x="0" y="0"/>
              <a:ext cx="7553846" cy="13716000"/>
            </a:xfrm>
            <a:prstGeom prst="rect">
              <a:avLst/>
            </a:prstGeom>
          </p:spPr>
        </p:pic>
      </p:grpSp>
      <p:sp>
        <p:nvSpPr>
          <p:cNvPr id="4" name="AutoShape 4"/>
          <p:cNvSpPr/>
          <p:nvPr/>
        </p:nvSpPr>
        <p:spPr>
          <a:xfrm>
            <a:off x="6536799" y="1786135"/>
            <a:ext cx="10855851" cy="0"/>
          </a:xfrm>
          <a:prstGeom prst="line">
            <a:avLst/>
          </a:prstGeom>
          <a:ln w="28575" cap="flat">
            <a:solidFill>
              <a:srgbClr val="000000"/>
            </a:solidFill>
            <a:prstDash val="solid"/>
            <a:headEnd type="none" w="sm" len="sm"/>
            <a:tailEnd type="none" w="sm" len="sm"/>
          </a:ln>
        </p:spPr>
        <p:txBody>
          <a:bodyPr/>
          <a:lstStyle/>
          <a:p>
            <a:endParaRPr lang="en-PK"/>
          </a:p>
        </p:txBody>
      </p:sp>
      <p:grpSp>
        <p:nvGrpSpPr>
          <p:cNvPr id="5" name="Group 5"/>
          <p:cNvGrpSpPr/>
          <p:nvPr/>
        </p:nvGrpSpPr>
        <p:grpSpPr>
          <a:xfrm>
            <a:off x="6500005" y="3674214"/>
            <a:ext cx="3242698" cy="4974485"/>
            <a:chOff x="0" y="0"/>
            <a:chExt cx="730201" cy="1043000"/>
          </a:xfrm>
        </p:grpSpPr>
        <p:sp>
          <p:nvSpPr>
            <p:cNvPr id="6" name="Freeform 6"/>
            <p:cNvSpPr/>
            <p:nvPr/>
          </p:nvSpPr>
          <p:spPr>
            <a:xfrm>
              <a:off x="0" y="0"/>
              <a:ext cx="730201" cy="1043000"/>
            </a:xfrm>
            <a:custGeom>
              <a:avLst/>
              <a:gdLst/>
              <a:ahLst/>
              <a:cxnLst/>
              <a:rect l="l" t="t" r="r" b="b"/>
              <a:pathLst>
                <a:path w="730201" h="1043000">
                  <a:moveTo>
                    <a:pt x="0" y="0"/>
                  </a:moveTo>
                  <a:lnTo>
                    <a:pt x="730201" y="0"/>
                  </a:lnTo>
                  <a:lnTo>
                    <a:pt x="730201" y="1043000"/>
                  </a:lnTo>
                  <a:lnTo>
                    <a:pt x="0" y="1043000"/>
                  </a:lnTo>
                  <a:close/>
                </a:path>
              </a:pathLst>
            </a:custGeom>
            <a:solidFill>
              <a:srgbClr val="000000">
                <a:alpha val="0"/>
              </a:srgbClr>
            </a:solidFill>
            <a:ln w="28575" cap="sq">
              <a:solidFill>
                <a:srgbClr val="000000"/>
              </a:solidFill>
              <a:prstDash val="solid"/>
              <a:miter/>
            </a:ln>
          </p:spPr>
          <p:txBody>
            <a:bodyPr/>
            <a:lstStyle/>
            <a:p>
              <a:endParaRPr lang="en-PK"/>
            </a:p>
          </p:txBody>
        </p:sp>
        <p:sp>
          <p:nvSpPr>
            <p:cNvPr id="7" name="TextBox 7"/>
            <p:cNvSpPr txBox="1"/>
            <p:nvPr/>
          </p:nvSpPr>
          <p:spPr>
            <a:xfrm>
              <a:off x="0" y="-38100"/>
              <a:ext cx="730201" cy="1081100"/>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10343376" y="3674215"/>
            <a:ext cx="3242698" cy="4974484"/>
            <a:chOff x="0" y="0"/>
            <a:chExt cx="730201" cy="1043000"/>
          </a:xfrm>
        </p:grpSpPr>
        <p:sp>
          <p:nvSpPr>
            <p:cNvPr id="9" name="Freeform 9"/>
            <p:cNvSpPr/>
            <p:nvPr/>
          </p:nvSpPr>
          <p:spPr>
            <a:xfrm>
              <a:off x="0" y="0"/>
              <a:ext cx="730201" cy="1043000"/>
            </a:xfrm>
            <a:custGeom>
              <a:avLst/>
              <a:gdLst/>
              <a:ahLst/>
              <a:cxnLst/>
              <a:rect l="l" t="t" r="r" b="b"/>
              <a:pathLst>
                <a:path w="730201" h="1043000">
                  <a:moveTo>
                    <a:pt x="0" y="0"/>
                  </a:moveTo>
                  <a:lnTo>
                    <a:pt x="730201" y="0"/>
                  </a:lnTo>
                  <a:lnTo>
                    <a:pt x="730201" y="1043000"/>
                  </a:lnTo>
                  <a:lnTo>
                    <a:pt x="0" y="1043000"/>
                  </a:lnTo>
                  <a:close/>
                </a:path>
              </a:pathLst>
            </a:custGeom>
            <a:solidFill>
              <a:srgbClr val="000000">
                <a:alpha val="0"/>
              </a:srgbClr>
            </a:solidFill>
            <a:ln w="28575" cap="sq">
              <a:solidFill>
                <a:srgbClr val="000000"/>
              </a:solidFill>
              <a:prstDash val="solid"/>
              <a:miter/>
            </a:ln>
          </p:spPr>
          <p:txBody>
            <a:bodyPr/>
            <a:lstStyle/>
            <a:p>
              <a:endParaRPr lang="en-PK"/>
            </a:p>
          </p:txBody>
        </p:sp>
        <p:sp>
          <p:nvSpPr>
            <p:cNvPr id="10" name="TextBox 10"/>
            <p:cNvSpPr txBox="1"/>
            <p:nvPr/>
          </p:nvSpPr>
          <p:spPr>
            <a:xfrm>
              <a:off x="0" y="-38100"/>
              <a:ext cx="730201" cy="1081100"/>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14177929" y="3674215"/>
            <a:ext cx="3242698" cy="4974484"/>
            <a:chOff x="0" y="0"/>
            <a:chExt cx="730201" cy="1043000"/>
          </a:xfrm>
        </p:grpSpPr>
        <p:sp>
          <p:nvSpPr>
            <p:cNvPr id="12" name="Freeform 12"/>
            <p:cNvSpPr/>
            <p:nvPr/>
          </p:nvSpPr>
          <p:spPr>
            <a:xfrm>
              <a:off x="0" y="0"/>
              <a:ext cx="730201" cy="1043000"/>
            </a:xfrm>
            <a:custGeom>
              <a:avLst/>
              <a:gdLst/>
              <a:ahLst/>
              <a:cxnLst/>
              <a:rect l="l" t="t" r="r" b="b"/>
              <a:pathLst>
                <a:path w="730201" h="1043000">
                  <a:moveTo>
                    <a:pt x="0" y="0"/>
                  </a:moveTo>
                  <a:lnTo>
                    <a:pt x="730201" y="0"/>
                  </a:lnTo>
                  <a:lnTo>
                    <a:pt x="730201" y="1043000"/>
                  </a:lnTo>
                  <a:lnTo>
                    <a:pt x="0" y="1043000"/>
                  </a:lnTo>
                  <a:close/>
                </a:path>
              </a:pathLst>
            </a:custGeom>
            <a:solidFill>
              <a:srgbClr val="000000">
                <a:alpha val="0"/>
              </a:srgbClr>
            </a:solidFill>
            <a:ln w="28575" cap="sq">
              <a:solidFill>
                <a:srgbClr val="000000"/>
              </a:solidFill>
              <a:prstDash val="solid"/>
              <a:miter/>
            </a:ln>
          </p:spPr>
          <p:txBody>
            <a:bodyPr/>
            <a:lstStyle/>
            <a:p>
              <a:endParaRPr lang="en-PK"/>
            </a:p>
          </p:txBody>
        </p:sp>
        <p:sp>
          <p:nvSpPr>
            <p:cNvPr id="13" name="TextBox 13"/>
            <p:cNvSpPr txBox="1"/>
            <p:nvPr/>
          </p:nvSpPr>
          <p:spPr>
            <a:xfrm>
              <a:off x="0" y="-38100"/>
              <a:ext cx="730201" cy="1081100"/>
            </a:xfrm>
            <a:prstGeom prst="rect">
              <a:avLst/>
            </a:prstGeom>
          </p:spPr>
          <p:txBody>
            <a:bodyPr lIns="50800" tIns="50800" rIns="50800" bIns="50800" rtlCol="0" anchor="ctr"/>
            <a:lstStyle/>
            <a:p>
              <a:pPr algn="ctr">
                <a:lnSpc>
                  <a:spcPts val="2940"/>
                </a:lnSpc>
              </a:pPr>
              <a:endParaRPr/>
            </a:p>
          </p:txBody>
        </p:sp>
      </p:grpSp>
      <p:grpSp>
        <p:nvGrpSpPr>
          <p:cNvPr id="20" name="Group 20"/>
          <p:cNvGrpSpPr/>
          <p:nvPr/>
        </p:nvGrpSpPr>
        <p:grpSpPr>
          <a:xfrm>
            <a:off x="8295087" y="3438865"/>
            <a:ext cx="1697827" cy="520230"/>
            <a:chOff x="0" y="0"/>
            <a:chExt cx="447164" cy="137015"/>
          </a:xfrm>
        </p:grpSpPr>
        <p:sp>
          <p:nvSpPr>
            <p:cNvPr id="21" name="Freeform 21"/>
            <p:cNvSpPr/>
            <p:nvPr/>
          </p:nvSpPr>
          <p:spPr>
            <a:xfrm>
              <a:off x="0" y="0"/>
              <a:ext cx="447164" cy="137015"/>
            </a:xfrm>
            <a:custGeom>
              <a:avLst/>
              <a:gdLst/>
              <a:ahLst/>
              <a:cxnLst/>
              <a:rect l="l" t="t" r="r" b="b"/>
              <a:pathLst>
                <a:path w="447164" h="137015">
                  <a:moveTo>
                    <a:pt x="68508" y="0"/>
                  </a:moveTo>
                  <a:lnTo>
                    <a:pt x="378657" y="0"/>
                  </a:lnTo>
                  <a:cubicBezTo>
                    <a:pt x="416492" y="0"/>
                    <a:pt x="447164" y="30672"/>
                    <a:pt x="447164" y="68508"/>
                  </a:cubicBezTo>
                  <a:lnTo>
                    <a:pt x="447164" y="68508"/>
                  </a:lnTo>
                  <a:cubicBezTo>
                    <a:pt x="447164" y="106343"/>
                    <a:pt x="416492" y="137015"/>
                    <a:pt x="378657" y="137015"/>
                  </a:cubicBezTo>
                  <a:lnTo>
                    <a:pt x="68508" y="137015"/>
                  </a:lnTo>
                  <a:cubicBezTo>
                    <a:pt x="30672" y="137015"/>
                    <a:pt x="0" y="106343"/>
                    <a:pt x="0" y="68508"/>
                  </a:cubicBezTo>
                  <a:lnTo>
                    <a:pt x="0" y="68508"/>
                  </a:lnTo>
                  <a:cubicBezTo>
                    <a:pt x="0" y="30672"/>
                    <a:pt x="30672" y="0"/>
                    <a:pt x="68508" y="0"/>
                  </a:cubicBezTo>
                  <a:close/>
                </a:path>
              </a:pathLst>
            </a:custGeom>
            <a:solidFill>
              <a:srgbClr val="EBE2D9"/>
            </a:solidFill>
            <a:ln w="28575" cap="rnd">
              <a:solidFill>
                <a:srgbClr val="000000"/>
              </a:solidFill>
              <a:prstDash val="solid"/>
              <a:round/>
            </a:ln>
          </p:spPr>
          <p:txBody>
            <a:bodyPr/>
            <a:lstStyle/>
            <a:p>
              <a:endParaRPr lang="en-PK"/>
            </a:p>
          </p:txBody>
        </p:sp>
        <p:sp>
          <p:nvSpPr>
            <p:cNvPr id="22" name="TextBox 22"/>
            <p:cNvSpPr txBox="1"/>
            <p:nvPr/>
          </p:nvSpPr>
          <p:spPr>
            <a:xfrm>
              <a:off x="0" y="-38100"/>
              <a:ext cx="447164" cy="175115"/>
            </a:xfrm>
            <a:prstGeom prst="rect">
              <a:avLst/>
            </a:prstGeom>
          </p:spPr>
          <p:txBody>
            <a:bodyPr lIns="50800" tIns="50800" rIns="50800" bIns="50800" rtlCol="0" anchor="ctr"/>
            <a:lstStyle/>
            <a:p>
              <a:pPr algn="ctr">
                <a:lnSpc>
                  <a:spcPts val="2940"/>
                </a:lnSpc>
              </a:pPr>
              <a:endParaRPr/>
            </a:p>
          </p:txBody>
        </p:sp>
      </p:grpSp>
      <p:grpSp>
        <p:nvGrpSpPr>
          <p:cNvPr id="23" name="Group 23"/>
          <p:cNvGrpSpPr/>
          <p:nvPr/>
        </p:nvGrpSpPr>
        <p:grpSpPr>
          <a:xfrm>
            <a:off x="12219917" y="3438865"/>
            <a:ext cx="1697827" cy="520230"/>
            <a:chOff x="0" y="0"/>
            <a:chExt cx="447164" cy="137015"/>
          </a:xfrm>
        </p:grpSpPr>
        <p:sp>
          <p:nvSpPr>
            <p:cNvPr id="24" name="Freeform 24"/>
            <p:cNvSpPr/>
            <p:nvPr/>
          </p:nvSpPr>
          <p:spPr>
            <a:xfrm>
              <a:off x="0" y="0"/>
              <a:ext cx="447164" cy="137015"/>
            </a:xfrm>
            <a:custGeom>
              <a:avLst/>
              <a:gdLst/>
              <a:ahLst/>
              <a:cxnLst/>
              <a:rect l="l" t="t" r="r" b="b"/>
              <a:pathLst>
                <a:path w="447164" h="137015">
                  <a:moveTo>
                    <a:pt x="68508" y="0"/>
                  </a:moveTo>
                  <a:lnTo>
                    <a:pt x="378657" y="0"/>
                  </a:lnTo>
                  <a:cubicBezTo>
                    <a:pt x="416492" y="0"/>
                    <a:pt x="447164" y="30672"/>
                    <a:pt x="447164" y="68508"/>
                  </a:cubicBezTo>
                  <a:lnTo>
                    <a:pt x="447164" y="68508"/>
                  </a:lnTo>
                  <a:cubicBezTo>
                    <a:pt x="447164" y="106343"/>
                    <a:pt x="416492" y="137015"/>
                    <a:pt x="378657" y="137015"/>
                  </a:cubicBezTo>
                  <a:lnTo>
                    <a:pt x="68508" y="137015"/>
                  </a:lnTo>
                  <a:cubicBezTo>
                    <a:pt x="30672" y="137015"/>
                    <a:pt x="0" y="106343"/>
                    <a:pt x="0" y="68508"/>
                  </a:cubicBezTo>
                  <a:lnTo>
                    <a:pt x="0" y="68508"/>
                  </a:lnTo>
                  <a:cubicBezTo>
                    <a:pt x="0" y="30672"/>
                    <a:pt x="30672" y="0"/>
                    <a:pt x="68508" y="0"/>
                  </a:cubicBezTo>
                  <a:close/>
                </a:path>
              </a:pathLst>
            </a:custGeom>
            <a:solidFill>
              <a:srgbClr val="EBE2D9"/>
            </a:solidFill>
            <a:ln w="28575" cap="rnd">
              <a:solidFill>
                <a:srgbClr val="000000"/>
              </a:solidFill>
              <a:prstDash val="solid"/>
              <a:round/>
            </a:ln>
          </p:spPr>
          <p:txBody>
            <a:bodyPr/>
            <a:lstStyle/>
            <a:p>
              <a:endParaRPr lang="en-PK"/>
            </a:p>
          </p:txBody>
        </p:sp>
        <p:sp>
          <p:nvSpPr>
            <p:cNvPr id="25" name="TextBox 25"/>
            <p:cNvSpPr txBox="1"/>
            <p:nvPr/>
          </p:nvSpPr>
          <p:spPr>
            <a:xfrm>
              <a:off x="0" y="-38100"/>
              <a:ext cx="447164" cy="17511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6" name="Group 26"/>
          <p:cNvGrpSpPr/>
          <p:nvPr/>
        </p:nvGrpSpPr>
        <p:grpSpPr>
          <a:xfrm>
            <a:off x="16146594" y="3438865"/>
            <a:ext cx="1697827" cy="520230"/>
            <a:chOff x="0" y="0"/>
            <a:chExt cx="447164" cy="137015"/>
          </a:xfrm>
        </p:grpSpPr>
        <p:sp>
          <p:nvSpPr>
            <p:cNvPr id="27" name="Freeform 27"/>
            <p:cNvSpPr/>
            <p:nvPr/>
          </p:nvSpPr>
          <p:spPr>
            <a:xfrm>
              <a:off x="0" y="0"/>
              <a:ext cx="447164" cy="137015"/>
            </a:xfrm>
            <a:custGeom>
              <a:avLst/>
              <a:gdLst/>
              <a:ahLst/>
              <a:cxnLst/>
              <a:rect l="l" t="t" r="r" b="b"/>
              <a:pathLst>
                <a:path w="447164" h="137015">
                  <a:moveTo>
                    <a:pt x="68508" y="0"/>
                  </a:moveTo>
                  <a:lnTo>
                    <a:pt x="378657" y="0"/>
                  </a:lnTo>
                  <a:cubicBezTo>
                    <a:pt x="416492" y="0"/>
                    <a:pt x="447164" y="30672"/>
                    <a:pt x="447164" y="68508"/>
                  </a:cubicBezTo>
                  <a:lnTo>
                    <a:pt x="447164" y="68508"/>
                  </a:lnTo>
                  <a:cubicBezTo>
                    <a:pt x="447164" y="106343"/>
                    <a:pt x="416492" y="137015"/>
                    <a:pt x="378657" y="137015"/>
                  </a:cubicBezTo>
                  <a:lnTo>
                    <a:pt x="68508" y="137015"/>
                  </a:lnTo>
                  <a:cubicBezTo>
                    <a:pt x="30672" y="137015"/>
                    <a:pt x="0" y="106343"/>
                    <a:pt x="0" y="68508"/>
                  </a:cubicBezTo>
                  <a:lnTo>
                    <a:pt x="0" y="68508"/>
                  </a:lnTo>
                  <a:cubicBezTo>
                    <a:pt x="0" y="30672"/>
                    <a:pt x="30672" y="0"/>
                    <a:pt x="68508" y="0"/>
                  </a:cubicBezTo>
                  <a:close/>
                </a:path>
              </a:pathLst>
            </a:custGeom>
            <a:solidFill>
              <a:srgbClr val="EBE2D9"/>
            </a:solidFill>
            <a:ln w="28575" cap="rnd">
              <a:solidFill>
                <a:srgbClr val="000000"/>
              </a:solidFill>
              <a:prstDash val="solid"/>
              <a:round/>
            </a:ln>
          </p:spPr>
          <p:txBody>
            <a:bodyPr/>
            <a:lstStyle/>
            <a:p>
              <a:endParaRPr lang="en-PK"/>
            </a:p>
          </p:txBody>
        </p:sp>
        <p:sp>
          <p:nvSpPr>
            <p:cNvPr id="28" name="TextBox 28"/>
            <p:cNvSpPr txBox="1"/>
            <p:nvPr/>
          </p:nvSpPr>
          <p:spPr>
            <a:xfrm>
              <a:off x="0" y="-38100"/>
              <a:ext cx="447164" cy="175115"/>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30" name="TextBox 30"/>
          <p:cNvSpPr txBox="1"/>
          <p:nvPr/>
        </p:nvSpPr>
        <p:spPr>
          <a:xfrm>
            <a:off x="8364891" y="3463078"/>
            <a:ext cx="1583099" cy="423193"/>
          </a:xfrm>
          <a:prstGeom prst="rect">
            <a:avLst/>
          </a:prstGeom>
        </p:spPr>
        <p:txBody>
          <a:bodyPr wrap="square" lIns="0" tIns="0" rIns="0" bIns="0" rtlCol="0" anchor="t">
            <a:spAutoFit/>
          </a:bodyPr>
          <a:lstStyle/>
          <a:p>
            <a:pPr algn="ctr">
              <a:lnSpc>
                <a:spcPts val="3260"/>
              </a:lnSpc>
            </a:pPr>
            <a:r>
              <a:rPr lang="en-US" sz="2100" b="1" dirty="0">
                <a:solidFill>
                  <a:srgbClr val="000000"/>
                </a:solidFill>
                <a:latin typeface="Catamaran"/>
              </a:rPr>
              <a:t>FM 101 </a:t>
            </a:r>
            <a:r>
              <a:rPr lang="en-US" sz="2100" b="1" dirty="0" err="1">
                <a:solidFill>
                  <a:srgbClr val="000000"/>
                </a:solidFill>
                <a:latin typeface="Catamaran"/>
              </a:rPr>
              <a:t>Lhr</a:t>
            </a:r>
            <a:endParaRPr lang="en-US" sz="2100" b="1" dirty="0">
              <a:solidFill>
                <a:srgbClr val="000000"/>
              </a:solidFill>
              <a:latin typeface="Catamaran"/>
            </a:endParaRPr>
          </a:p>
        </p:txBody>
      </p:sp>
      <p:sp>
        <p:nvSpPr>
          <p:cNvPr id="31" name="TextBox 31"/>
          <p:cNvSpPr txBox="1"/>
          <p:nvPr/>
        </p:nvSpPr>
        <p:spPr>
          <a:xfrm>
            <a:off x="12219917" y="3463078"/>
            <a:ext cx="1626341" cy="423193"/>
          </a:xfrm>
          <a:prstGeom prst="rect">
            <a:avLst/>
          </a:prstGeom>
        </p:spPr>
        <p:txBody>
          <a:bodyPr wrap="square" lIns="0" tIns="0" rIns="0" bIns="0" rtlCol="0" anchor="t">
            <a:spAutoFit/>
          </a:bodyPr>
          <a:lstStyle/>
          <a:p>
            <a:pPr algn="ctr">
              <a:lnSpc>
                <a:spcPts val="3260"/>
              </a:lnSpc>
            </a:pPr>
            <a:r>
              <a:rPr lang="en-US" sz="2100" b="1" dirty="0">
                <a:solidFill>
                  <a:srgbClr val="000000"/>
                </a:solidFill>
                <a:latin typeface="Catamaran"/>
              </a:rPr>
              <a:t>CityFM89 </a:t>
            </a:r>
            <a:r>
              <a:rPr lang="en-US" sz="2100" b="1" dirty="0" err="1">
                <a:solidFill>
                  <a:srgbClr val="000000"/>
                </a:solidFill>
                <a:latin typeface="Catamaran"/>
              </a:rPr>
              <a:t>Khi</a:t>
            </a:r>
            <a:endParaRPr lang="en-US" sz="2100" b="1" dirty="0">
              <a:solidFill>
                <a:srgbClr val="000000"/>
              </a:solidFill>
              <a:latin typeface="Catamaran"/>
            </a:endParaRPr>
          </a:p>
        </p:txBody>
      </p:sp>
      <p:sp>
        <p:nvSpPr>
          <p:cNvPr id="32" name="TextBox 32"/>
          <p:cNvSpPr txBox="1"/>
          <p:nvPr/>
        </p:nvSpPr>
        <p:spPr>
          <a:xfrm>
            <a:off x="16250399" y="3477470"/>
            <a:ext cx="1430413" cy="423193"/>
          </a:xfrm>
          <a:prstGeom prst="rect">
            <a:avLst/>
          </a:prstGeom>
        </p:spPr>
        <p:txBody>
          <a:bodyPr wrap="square" lIns="0" tIns="0" rIns="0" bIns="0" rtlCol="0" anchor="t">
            <a:spAutoFit/>
          </a:bodyPr>
          <a:lstStyle/>
          <a:p>
            <a:pPr algn="ctr">
              <a:lnSpc>
                <a:spcPts val="3260"/>
              </a:lnSpc>
            </a:pPr>
            <a:r>
              <a:rPr lang="en-US" sz="2100" b="1" dirty="0">
                <a:solidFill>
                  <a:srgbClr val="000000"/>
                </a:solidFill>
                <a:latin typeface="Catamaran"/>
              </a:rPr>
              <a:t>Power 99 </a:t>
            </a:r>
            <a:r>
              <a:rPr lang="en-US" sz="2100" b="1" dirty="0" err="1">
                <a:solidFill>
                  <a:srgbClr val="000000"/>
                </a:solidFill>
                <a:latin typeface="Catamaran"/>
              </a:rPr>
              <a:t>Isb</a:t>
            </a:r>
            <a:endParaRPr lang="en-US" sz="2100" b="1" dirty="0">
              <a:solidFill>
                <a:srgbClr val="000000"/>
              </a:solidFill>
              <a:latin typeface="Catamaran"/>
            </a:endParaRPr>
          </a:p>
        </p:txBody>
      </p:sp>
      <p:sp>
        <p:nvSpPr>
          <p:cNvPr id="35" name="TextBox 35"/>
          <p:cNvSpPr txBox="1"/>
          <p:nvPr/>
        </p:nvSpPr>
        <p:spPr>
          <a:xfrm>
            <a:off x="6536799" y="573365"/>
            <a:ext cx="4512201" cy="1051570"/>
          </a:xfrm>
          <a:prstGeom prst="rect">
            <a:avLst/>
          </a:prstGeom>
        </p:spPr>
        <p:txBody>
          <a:bodyPr wrap="square" lIns="0" tIns="0" rIns="0" bIns="0" rtlCol="0" anchor="t">
            <a:spAutoFit/>
          </a:bodyPr>
          <a:lstStyle/>
          <a:p>
            <a:pPr marL="0" lvl="0" indent="0">
              <a:lnSpc>
                <a:spcPts val="8229"/>
              </a:lnSpc>
              <a:spcBef>
                <a:spcPct val="0"/>
              </a:spcBef>
            </a:pPr>
            <a:r>
              <a:rPr lang="en-US" sz="8000" b="1" spc="229" dirty="0">
                <a:solidFill>
                  <a:srgbClr val="000000"/>
                </a:solidFill>
                <a:latin typeface="Lora"/>
              </a:rPr>
              <a:t>CONT …</a:t>
            </a:r>
          </a:p>
        </p:txBody>
      </p:sp>
      <p:sp>
        <p:nvSpPr>
          <p:cNvPr id="37" name="TextBox 37"/>
          <p:cNvSpPr txBox="1"/>
          <p:nvPr/>
        </p:nvSpPr>
        <p:spPr>
          <a:xfrm>
            <a:off x="6611165" y="4054855"/>
            <a:ext cx="2938519" cy="4501232"/>
          </a:xfrm>
          <a:prstGeom prst="rect">
            <a:avLst/>
          </a:prstGeom>
        </p:spPr>
        <p:txBody>
          <a:bodyPr lIns="0" tIns="0" rIns="0" bIns="0" rtlCol="0" anchor="t">
            <a:spAutoFit/>
          </a:bodyPr>
          <a:lstStyle/>
          <a:p>
            <a:pPr algn="ctr">
              <a:lnSpc>
                <a:spcPts val="2740"/>
              </a:lnSpc>
            </a:pPr>
            <a:r>
              <a:rPr lang="en-US" sz="2100" dirty="0">
                <a:latin typeface="Catamaran" panose="020B0604020202020204" charset="0"/>
                <a:cs typeface="Catamaran" panose="020B0604020202020204" charset="0"/>
              </a:rPr>
              <a:t>FM 101 Lahore, a popular radio station, offers wide-reaching content, including music, talk shows, and entertainment segments, appealing to diverse demographics. Broadcasting our ad here ensures exposure to a large and engaged audience in Lahore, a key market for </a:t>
            </a:r>
            <a:r>
              <a:rPr lang="en-US" sz="2100" dirty="0" err="1">
                <a:latin typeface="Catamaran" panose="020B0604020202020204" charset="0"/>
                <a:cs typeface="Catamaran" panose="020B0604020202020204" charset="0"/>
              </a:rPr>
              <a:t>EverGreen</a:t>
            </a:r>
            <a:r>
              <a:rPr lang="en-US" sz="2100" dirty="0">
                <a:latin typeface="Catamaran" panose="020B0604020202020204" charset="0"/>
                <a:cs typeface="Catamaran" panose="020B0604020202020204" charset="0"/>
              </a:rPr>
              <a:t> clothing.</a:t>
            </a:r>
          </a:p>
        </p:txBody>
      </p:sp>
      <p:sp>
        <p:nvSpPr>
          <p:cNvPr id="42" name="TextBox 41"/>
          <p:cNvSpPr txBox="1"/>
          <p:nvPr/>
        </p:nvSpPr>
        <p:spPr>
          <a:xfrm>
            <a:off x="11194954" y="437166"/>
            <a:ext cx="7093046" cy="954107"/>
          </a:xfrm>
          <a:prstGeom prst="rect">
            <a:avLst/>
          </a:prstGeom>
          <a:noFill/>
        </p:spPr>
        <p:txBody>
          <a:bodyPr wrap="square" rtlCol="0">
            <a:spAutoFit/>
          </a:bodyPr>
          <a:lstStyle/>
          <a:p>
            <a:pPr algn="ctr"/>
            <a:r>
              <a:rPr lang="en-US" sz="2800" b="1" spc="311" dirty="0">
                <a:solidFill>
                  <a:srgbClr val="000000"/>
                </a:solidFill>
                <a:latin typeface="Lora"/>
              </a:rPr>
              <a:t>(3 Local station on which we would air the ad?)</a:t>
            </a:r>
          </a:p>
        </p:txBody>
      </p:sp>
      <p:sp>
        <p:nvSpPr>
          <p:cNvPr id="43" name="TextBox 37"/>
          <p:cNvSpPr txBox="1"/>
          <p:nvPr/>
        </p:nvSpPr>
        <p:spPr>
          <a:xfrm>
            <a:off x="10495464" y="4069229"/>
            <a:ext cx="2938519" cy="4154984"/>
          </a:xfrm>
          <a:prstGeom prst="rect">
            <a:avLst/>
          </a:prstGeom>
        </p:spPr>
        <p:txBody>
          <a:bodyPr lIns="0" tIns="0" rIns="0" bIns="0" rtlCol="0" anchor="t">
            <a:spAutoFit/>
          </a:bodyPr>
          <a:lstStyle/>
          <a:p>
            <a:pPr algn="ctr">
              <a:lnSpc>
                <a:spcPts val="2740"/>
              </a:lnSpc>
            </a:pPr>
            <a:r>
              <a:rPr lang="en-US" sz="2100" dirty="0">
                <a:latin typeface="Catamaran" panose="020B0604020202020204" charset="0"/>
                <a:cs typeface="Catamaran" panose="020B0604020202020204" charset="0"/>
              </a:rPr>
              <a:t>CityFM89 Karachi, a prominent radio station, caters to urban audiences with diverse content. With Karachi's significant youth population, advertising on CityFM89 effectively engages teenagers and youth aged 13-25, boosting </a:t>
            </a:r>
            <a:r>
              <a:rPr lang="en-US" sz="2100" dirty="0" err="1">
                <a:latin typeface="Catamaran" panose="020B0604020202020204" charset="0"/>
                <a:cs typeface="Catamaran" panose="020B0604020202020204" charset="0"/>
              </a:rPr>
              <a:t>EverGreen</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clothings</a:t>
            </a:r>
            <a:r>
              <a:rPr lang="en-US" sz="2100" dirty="0">
                <a:latin typeface="Catamaran" panose="020B0604020202020204" charset="0"/>
                <a:cs typeface="Catamaran" panose="020B0604020202020204" charset="0"/>
              </a:rPr>
              <a:t>' awareness in this key market.</a:t>
            </a:r>
          </a:p>
        </p:txBody>
      </p:sp>
      <p:sp>
        <p:nvSpPr>
          <p:cNvPr id="44" name="TextBox 37"/>
          <p:cNvSpPr txBox="1"/>
          <p:nvPr/>
        </p:nvSpPr>
        <p:spPr>
          <a:xfrm>
            <a:off x="14330018" y="4021444"/>
            <a:ext cx="2938519" cy="4501232"/>
          </a:xfrm>
          <a:prstGeom prst="rect">
            <a:avLst/>
          </a:prstGeom>
        </p:spPr>
        <p:txBody>
          <a:bodyPr lIns="0" tIns="0" rIns="0" bIns="0" rtlCol="0" anchor="t">
            <a:spAutoFit/>
          </a:bodyPr>
          <a:lstStyle/>
          <a:p>
            <a:pPr algn="ctr">
              <a:lnSpc>
                <a:spcPts val="2740"/>
              </a:lnSpc>
            </a:pPr>
            <a:r>
              <a:rPr lang="en-US" sz="2100" dirty="0">
                <a:latin typeface="Catamaran" panose="020B0604020202020204" charset="0"/>
                <a:cs typeface="Catamaran" panose="020B0604020202020204" charset="0"/>
              </a:rPr>
              <a:t>Power99 Islamabad, a top radio station, serves the capital and surrounding areas with a strong urban youth and professional following. Advertising here effectively reaches teenagers and youth aged 13-25, young adults, and working professionals, maximizing </a:t>
            </a:r>
            <a:r>
              <a:rPr lang="en-US" sz="2100" dirty="0" err="1">
                <a:latin typeface="Catamaran" panose="020B0604020202020204" charset="0"/>
                <a:cs typeface="Catamaran" panose="020B0604020202020204" charset="0"/>
              </a:rPr>
              <a:t>EverGreen</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clothings</a:t>
            </a:r>
            <a:r>
              <a:rPr lang="en-US" sz="2100" dirty="0">
                <a:latin typeface="Catamaran" panose="020B0604020202020204" charset="0"/>
                <a:cs typeface="Catamaran" panose="020B0604020202020204" charset="0"/>
              </a:rPr>
              <a:t>' exposure and sales in Islamabad.</a:t>
            </a:r>
          </a:p>
        </p:txBody>
      </p:sp>
      <p:pic>
        <p:nvPicPr>
          <p:cNvPr id="14" name="Picture 13" descr="A green leaf with a black background&#10;&#10;Description automatically generated">
            <a:extLst>
              <a:ext uri="{FF2B5EF4-FFF2-40B4-BE49-F238E27FC236}">
                <a16:creationId xmlns:a16="http://schemas.microsoft.com/office/drawing/2014/main" id="{F15953C7-3207-AB1F-CBF9-410C2ACE2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516" y="8647470"/>
            <a:ext cx="1861794" cy="1861794"/>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l="8199" t="22882" r="3410" b="2491"/>
            <a:stretch>
              <a:fillRect/>
            </a:stretch>
          </p:blipFill>
          <p:spPr>
            <a:xfrm>
              <a:off x="0" y="0"/>
              <a:ext cx="24384000" cy="13716000"/>
            </a:xfrm>
            <a:prstGeom prst="rect">
              <a:avLst/>
            </a:prstGeom>
          </p:spPr>
        </p:pic>
      </p:grpSp>
      <p:sp>
        <p:nvSpPr>
          <p:cNvPr id="4" name="Freeform 4"/>
          <p:cNvSpPr/>
          <p:nvPr/>
        </p:nvSpPr>
        <p:spPr>
          <a:xfrm>
            <a:off x="3616343" y="3565666"/>
            <a:ext cx="1436729" cy="1201628"/>
          </a:xfrm>
          <a:custGeom>
            <a:avLst/>
            <a:gdLst/>
            <a:ahLst/>
            <a:cxnLst/>
            <a:rect l="l" t="t" r="r" b="b"/>
            <a:pathLst>
              <a:path w="1436729" h="1201628">
                <a:moveTo>
                  <a:pt x="0" y="0"/>
                </a:moveTo>
                <a:lnTo>
                  <a:pt x="1436728" y="0"/>
                </a:lnTo>
                <a:lnTo>
                  <a:pt x="1436728" y="1201627"/>
                </a:lnTo>
                <a:lnTo>
                  <a:pt x="0" y="12016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Freeform 5"/>
          <p:cNvSpPr/>
          <p:nvPr/>
        </p:nvSpPr>
        <p:spPr>
          <a:xfrm>
            <a:off x="14005252" y="6881286"/>
            <a:ext cx="1615141" cy="1491803"/>
          </a:xfrm>
          <a:custGeom>
            <a:avLst/>
            <a:gdLst/>
            <a:ahLst/>
            <a:cxnLst/>
            <a:rect l="l" t="t" r="r" b="b"/>
            <a:pathLst>
              <a:path w="1615141" h="1491803">
                <a:moveTo>
                  <a:pt x="0" y="0"/>
                </a:moveTo>
                <a:lnTo>
                  <a:pt x="1615141" y="0"/>
                </a:lnTo>
                <a:lnTo>
                  <a:pt x="1615141" y="1491802"/>
                </a:lnTo>
                <a:lnTo>
                  <a:pt x="0" y="149180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PK"/>
          </a:p>
        </p:txBody>
      </p:sp>
      <p:sp>
        <p:nvSpPr>
          <p:cNvPr id="6" name="Freeform 6"/>
          <p:cNvSpPr/>
          <p:nvPr/>
        </p:nvSpPr>
        <p:spPr>
          <a:xfrm>
            <a:off x="3616343" y="7145230"/>
            <a:ext cx="1436729" cy="963914"/>
          </a:xfrm>
          <a:custGeom>
            <a:avLst/>
            <a:gdLst/>
            <a:ahLst/>
            <a:cxnLst/>
            <a:rect l="l" t="t" r="r" b="b"/>
            <a:pathLst>
              <a:path w="1436729" h="963914">
                <a:moveTo>
                  <a:pt x="0" y="0"/>
                </a:moveTo>
                <a:lnTo>
                  <a:pt x="1436728" y="0"/>
                </a:lnTo>
                <a:lnTo>
                  <a:pt x="1436728" y="963914"/>
                </a:lnTo>
                <a:lnTo>
                  <a:pt x="0" y="96391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PK"/>
          </a:p>
        </p:txBody>
      </p:sp>
      <p:sp>
        <p:nvSpPr>
          <p:cNvPr id="7" name="Freeform 7"/>
          <p:cNvSpPr/>
          <p:nvPr/>
        </p:nvSpPr>
        <p:spPr>
          <a:xfrm>
            <a:off x="14236804" y="3275683"/>
            <a:ext cx="1152038" cy="1658693"/>
          </a:xfrm>
          <a:custGeom>
            <a:avLst/>
            <a:gdLst/>
            <a:ahLst/>
            <a:cxnLst/>
            <a:rect l="l" t="t" r="r" b="b"/>
            <a:pathLst>
              <a:path w="1152038" h="1658693">
                <a:moveTo>
                  <a:pt x="0" y="0"/>
                </a:moveTo>
                <a:lnTo>
                  <a:pt x="1152038" y="0"/>
                </a:lnTo>
                <a:lnTo>
                  <a:pt x="1152038" y="1658693"/>
                </a:lnTo>
                <a:lnTo>
                  <a:pt x="0" y="165869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PK"/>
          </a:p>
        </p:txBody>
      </p:sp>
      <p:sp>
        <p:nvSpPr>
          <p:cNvPr id="8" name="TextBox 8"/>
          <p:cNvSpPr txBox="1"/>
          <p:nvPr/>
        </p:nvSpPr>
        <p:spPr>
          <a:xfrm>
            <a:off x="685800" y="1250569"/>
            <a:ext cx="7086600" cy="1196418"/>
          </a:xfrm>
          <a:prstGeom prst="rect">
            <a:avLst/>
          </a:prstGeom>
        </p:spPr>
        <p:txBody>
          <a:bodyPr wrap="square" lIns="0" tIns="0" rIns="0" bIns="0" rtlCol="0" anchor="t">
            <a:spAutoFit/>
          </a:bodyPr>
          <a:lstStyle/>
          <a:p>
            <a:pPr marL="0" lvl="0" indent="0" algn="ctr">
              <a:lnSpc>
                <a:spcPts val="9679"/>
              </a:lnSpc>
              <a:spcBef>
                <a:spcPct val="0"/>
              </a:spcBef>
            </a:pPr>
            <a:r>
              <a:rPr lang="en-US" sz="7999" b="1" u="none" strike="noStrike" spc="311" dirty="0">
                <a:solidFill>
                  <a:srgbClr val="000000"/>
                </a:solidFill>
                <a:latin typeface="Lora"/>
              </a:rPr>
              <a:t>CONTACT US</a:t>
            </a:r>
          </a:p>
        </p:txBody>
      </p:sp>
      <p:sp>
        <p:nvSpPr>
          <p:cNvPr id="9" name="TextBox 9"/>
          <p:cNvSpPr txBox="1"/>
          <p:nvPr/>
        </p:nvSpPr>
        <p:spPr>
          <a:xfrm>
            <a:off x="1888230" y="5210601"/>
            <a:ext cx="4892954" cy="371897"/>
          </a:xfrm>
          <a:prstGeom prst="rect">
            <a:avLst/>
          </a:prstGeom>
        </p:spPr>
        <p:txBody>
          <a:bodyPr lIns="0" tIns="0" rIns="0" bIns="0" rtlCol="0" anchor="t">
            <a:spAutoFit/>
          </a:bodyPr>
          <a:lstStyle/>
          <a:p>
            <a:pPr marL="0" lvl="0" indent="0" algn="ctr">
              <a:lnSpc>
                <a:spcPts val="2940"/>
              </a:lnSpc>
              <a:spcBef>
                <a:spcPct val="0"/>
              </a:spcBef>
            </a:pPr>
            <a:r>
              <a:rPr lang="en-US" sz="2100" b="1" u="none" dirty="0">
                <a:solidFill>
                  <a:srgbClr val="000000"/>
                </a:solidFill>
                <a:latin typeface="Catamaran"/>
              </a:rPr>
              <a:t>123-456-7890</a:t>
            </a:r>
          </a:p>
        </p:txBody>
      </p:sp>
      <p:sp>
        <p:nvSpPr>
          <p:cNvPr id="10" name="TextBox 10"/>
          <p:cNvSpPr txBox="1"/>
          <p:nvPr/>
        </p:nvSpPr>
        <p:spPr>
          <a:xfrm>
            <a:off x="1888230" y="8657231"/>
            <a:ext cx="4892954" cy="371897"/>
          </a:xfrm>
          <a:prstGeom prst="rect">
            <a:avLst/>
          </a:prstGeom>
        </p:spPr>
        <p:txBody>
          <a:bodyPr lIns="0" tIns="0" rIns="0" bIns="0" rtlCol="0" anchor="t">
            <a:spAutoFit/>
          </a:bodyPr>
          <a:lstStyle/>
          <a:p>
            <a:pPr marL="0" lvl="0" indent="0" algn="ctr">
              <a:lnSpc>
                <a:spcPts val="2940"/>
              </a:lnSpc>
              <a:spcBef>
                <a:spcPct val="0"/>
              </a:spcBef>
            </a:pPr>
            <a:r>
              <a:rPr lang="en-US" sz="2100" b="1" dirty="0">
                <a:solidFill>
                  <a:srgbClr val="000000"/>
                </a:solidFill>
                <a:latin typeface="Catamaran"/>
              </a:rPr>
              <a:t>queries@evergreen.com</a:t>
            </a:r>
            <a:endParaRPr lang="en-US" sz="2100" b="1" u="none" dirty="0">
              <a:solidFill>
                <a:srgbClr val="000000"/>
              </a:solidFill>
              <a:latin typeface="Catamaran"/>
            </a:endParaRPr>
          </a:p>
        </p:txBody>
      </p:sp>
      <p:sp>
        <p:nvSpPr>
          <p:cNvPr id="11" name="TextBox 11"/>
          <p:cNvSpPr txBox="1"/>
          <p:nvPr/>
        </p:nvSpPr>
        <p:spPr>
          <a:xfrm>
            <a:off x="12366346" y="8657231"/>
            <a:ext cx="4892954" cy="371897"/>
          </a:xfrm>
          <a:prstGeom prst="rect">
            <a:avLst/>
          </a:prstGeom>
        </p:spPr>
        <p:txBody>
          <a:bodyPr lIns="0" tIns="0" rIns="0" bIns="0" rtlCol="0" anchor="t">
            <a:spAutoFit/>
          </a:bodyPr>
          <a:lstStyle/>
          <a:p>
            <a:pPr lvl="0" algn="ctr">
              <a:lnSpc>
                <a:spcPts val="2940"/>
              </a:lnSpc>
              <a:spcBef>
                <a:spcPct val="0"/>
              </a:spcBef>
            </a:pPr>
            <a:r>
              <a:rPr lang="en-US" sz="2100" b="1" dirty="0">
                <a:solidFill>
                  <a:srgbClr val="000000"/>
                </a:solidFill>
                <a:latin typeface="Catamaran"/>
              </a:rPr>
              <a:t>www.evergreen.com</a:t>
            </a:r>
          </a:p>
        </p:txBody>
      </p:sp>
      <p:sp>
        <p:nvSpPr>
          <p:cNvPr id="12" name="TextBox 12"/>
          <p:cNvSpPr txBox="1"/>
          <p:nvPr/>
        </p:nvSpPr>
        <p:spPr>
          <a:xfrm>
            <a:off x="12366346" y="5210601"/>
            <a:ext cx="4892954" cy="371897"/>
          </a:xfrm>
          <a:prstGeom prst="rect">
            <a:avLst/>
          </a:prstGeom>
        </p:spPr>
        <p:txBody>
          <a:bodyPr lIns="0" tIns="0" rIns="0" bIns="0" rtlCol="0" anchor="t">
            <a:spAutoFit/>
          </a:bodyPr>
          <a:lstStyle/>
          <a:p>
            <a:pPr marL="0" lvl="0" indent="0" algn="ctr">
              <a:lnSpc>
                <a:spcPts val="2940"/>
              </a:lnSpc>
              <a:spcBef>
                <a:spcPct val="0"/>
              </a:spcBef>
            </a:pPr>
            <a:r>
              <a:rPr lang="en-US" sz="2100" b="1" u="none" dirty="0">
                <a:solidFill>
                  <a:srgbClr val="000000"/>
                </a:solidFill>
                <a:latin typeface="Catamaran"/>
              </a:rPr>
              <a:t>@evergreen</a:t>
            </a:r>
          </a:p>
        </p:txBody>
      </p:sp>
      <p:sp>
        <p:nvSpPr>
          <p:cNvPr id="13" name="AutoShape 13"/>
          <p:cNvSpPr/>
          <p:nvPr/>
        </p:nvSpPr>
        <p:spPr>
          <a:xfrm>
            <a:off x="11670117" y="1623695"/>
            <a:ext cx="8065123" cy="0"/>
          </a:xfrm>
          <a:prstGeom prst="line">
            <a:avLst/>
          </a:prstGeom>
          <a:ln w="28575" cap="flat">
            <a:solidFill>
              <a:srgbClr val="000000"/>
            </a:solidFill>
            <a:prstDash val="solid"/>
            <a:headEnd type="none" w="sm" len="sm"/>
            <a:tailEnd type="none" w="sm" len="sm"/>
          </a:ln>
        </p:spPr>
        <p:txBody>
          <a:bodyPr/>
          <a:lstStyle/>
          <a:p>
            <a:endParaRPr lang="en-PK"/>
          </a:p>
        </p:txBody>
      </p:sp>
      <p:pic>
        <p:nvPicPr>
          <p:cNvPr id="14" name="Picture 13" descr="A green leaf with a black background&#10;&#10;Description automatically generated">
            <a:extLst>
              <a:ext uri="{FF2B5EF4-FFF2-40B4-BE49-F238E27FC236}">
                <a16:creationId xmlns:a16="http://schemas.microsoft.com/office/drawing/2014/main" id="{3A728C57-C209-264C-323B-6C66C387F7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5097" y="-283386"/>
            <a:ext cx="1861794" cy="1861794"/>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1B186"/>
        </a:solidFill>
        <a:effectLst/>
      </p:bgPr>
    </p:bg>
    <p:spTree>
      <p:nvGrpSpPr>
        <p:cNvPr id="1" name=""/>
        <p:cNvGrpSpPr/>
        <p:nvPr/>
      </p:nvGrpSpPr>
      <p:grpSpPr>
        <a:xfrm>
          <a:off x="0" y="0"/>
          <a:ext cx="0" cy="0"/>
          <a:chOff x="0" y="0"/>
          <a:chExt cx="0" cy="0"/>
        </a:xfrm>
      </p:grpSpPr>
      <p:grpSp>
        <p:nvGrpSpPr>
          <p:cNvPr id="2" name="Group 2"/>
          <p:cNvGrpSpPr/>
          <p:nvPr/>
        </p:nvGrpSpPr>
        <p:grpSpPr>
          <a:xfrm>
            <a:off x="4745405" y="1724782"/>
            <a:ext cx="8797189" cy="6837436"/>
            <a:chOff x="0" y="0"/>
            <a:chExt cx="2316955" cy="1800806"/>
          </a:xfrm>
        </p:grpSpPr>
        <p:sp>
          <p:nvSpPr>
            <p:cNvPr id="3" name="Freeform 3"/>
            <p:cNvSpPr/>
            <p:nvPr/>
          </p:nvSpPr>
          <p:spPr>
            <a:xfrm>
              <a:off x="0" y="0"/>
              <a:ext cx="2316955" cy="1800806"/>
            </a:xfrm>
            <a:custGeom>
              <a:avLst/>
              <a:gdLst/>
              <a:ahLst/>
              <a:cxnLst/>
              <a:rect l="l" t="t" r="r" b="b"/>
              <a:pathLst>
                <a:path w="2316955" h="1800806">
                  <a:moveTo>
                    <a:pt x="0" y="0"/>
                  </a:moveTo>
                  <a:lnTo>
                    <a:pt x="2316955" y="0"/>
                  </a:lnTo>
                  <a:lnTo>
                    <a:pt x="2316955" y="1800806"/>
                  </a:lnTo>
                  <a:lnTo>
                    <a:pt x="0" y="1800806"/>
                  </a:lnTo>
                  <a:close/>
                </a:path>
              </a:pathLst>
            </a:custGeom>
            <a:solidFill>
              <a:srgbClr val="EBE2D9"/>
            </a:solidFill>
          </p:spPr>
          <p:txBody>
            <a:bodyPr/>
            <a:lstStyle/>
            <a:p>
              <a:endParaRPr lang="en-PK"/>
            </a:p>
          </p:txBody>
        </p:sp>
        <p:sp>
          <p:nvSpPr>
            <p:cNvPr id="4" name="TextBox 4"/>
            <p:cNvSpPr txBox="1"/>
            <p:nvPr/>
          </p:nvSpPr>
          <p:spPr>
            <a:xfrm>
              <a:off x="0" y="-38100"/>
              <a:ext cx="2316955" cy="1838906"/>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4745405" y="1724782"/>
            <a:ext cx="8797189" cy="6837436"/>
            <a:chOff x="0" y="0"/>
            <a:chExt cx="11729586" cy="9116582"/>
          </a:xfrm>
        </p:grpSpPr>
        <p:pic>
          <p:nvPicPr>
            <p:cNvPr id="6" name="Picture 6"/>
            <p:cNvPicPr>
              <a:picLocks noChangeAspect="1"/>
            </p:cNvPicPr>
            <p:nvPr/>
          </p:nvPicPr>
          <p:blipFill>
            <a:blip r:embed="rId2"/>
            <a:srcRect t="5757" b="42427"/>
            <a:stretch>
              <a:fillRect/>
            </a:stretch>
          </p:blipFill>
          <p:spPr>
            <a:xfrm>
              <a:off x="0" y="0"/>
              <a:ext cx="11729586" cy="9116582"/>
            </a:xfrm>
            <a:prstGeom prst="rect">
              <a:avLst/>
            </a:prstGeom>
          </p:spPr>
        </p:pic>
      </p:grpSp>
      <p:sp>
        <p:nvSpPr>
          <p:cNvPr id="8" name="TextBox 8"/>
          <p:cNvSpPr txBox="1"/>
          <p:nvPr/>
        </p:nvSpPr>
        <p:spPr>
          <a:xfrm>
            <a:off x="5537764" y="775598"/>
            <a:ext cx="11721536" cy="1707867"/>
          </a:xfrm>
          <a:prstGeom prst="rect">
            <a:avLst/>
          </a:prstGeom>
        </p:spPr>
        <p:txBody>
          <a:bodyPr lIns="0" tIns="0" rIns="0" bIns="0" rtlCol="0" anchor="t">
            <a:spAutoFit/>
          </a:bodyPr>
          <a:lstStyle/>
          <a:p>
            <a:pPr marL="0" lvl="0" indent="0" algn="r">
              <a:lnSpc>
                <a:spcPts val="14015"/>
              </a:lnSpc>
              <a:spcBef>
                <a:spcPct val="0"/>
              </a:spcBef>
            </a:pPr>
            <a:r>
              <a:rPr lang="en-US" sz="10011" b="1" spc="390" dirty="0">
                <a:solidFill>
                  <a:srgbClr val="000000"/>
                </a:solidFill>
                <a:latin typeface="Lora"/>
              </a:rPr>
              <a:t>THANK YOU</a:t>
            </a:r>
          </a:p>
        </p:txBody>
      </p:sp>
      <p:sp>
        <p:nvSpPr>
          <p:cNvPr id="9" name="TextBox 9"/>
          <p:cNvSpPr txBox="1"/>
          <p:nvPr/>
        </p:nvSpPr>
        <p:spPr>
          <a:xfrm>
            <a:off x="12293854" y="7477286"/>
            <a:ext cx="4965446" cy="1538242"/>
          </a:xfrm>
          <a:prstGeom prst="rect">
            <a:avLst/>
          </a:prstGeom>
        </p:spPr>
        <p:txBody>
          <a:bodyPr lIns="0" tIns="0" rIns="0" bIns="0" rtlCol="0" anchor="t">
            <a:spAutoFit/>
          </a:bodyPr>
          <a:lstStyle/>
          <a:p>
            <a:pPr algn="r">
              <a:lnSpc>
                <a:spcPts val="4116"/>
              </a:lnSpc>
            </a:pPr>
            <a:r>
              <a:rPr lang="en-US" sz="2100" dirty="0">
                <a:latin typeface="Catamaran" panose="020B0604020202020204" charset="0"/>
                <a:cs typeface="Catamaran" panose="020B0604020202020204" charset="0"/>
              </a:rPr>
              <a:t>The abundance of women's outfits featured in the slides does not signify an absence of options for men.</a:t>
            </a:r>
          </a:p>
        </p:txBody>
      </p:sp>
      <p:sp>
        <p:nvSpPr>
          <p:cNvPr id="10" name="AutoShape 10"/>
          <p:cNvSpPr/>
          <p:nvPr/>
        </p:nvSpPr>
        <p:spPr>
          <a:xfrm flipV="1">
            <a:off x="2389839" y="0"/>
            <a:ext cx="0" cy="6088545"/>
          </a:xfrm>
          <a:prstGeom prst="line">
            <a:avLst/>
          </a:prstGeom>
          <a:ln w="28575" cap="flat">
            <a:solidFill>
              <a:srgbClr val="000000"/>
            </a:solidFill>
            <a:prstDash val="solid"/>
            <a:headEnd type="none" w="sm" len="sm"/>
            <a:tailEnd type="none" w="sm" len="sm"/>
          </a:ln>
        </p:spPr>
        <p:txBody>
          <a:bodyPr/>
          <a:lstStyle/>
          <a:p>
            <a:endParaRPr lang="en-PK"/>
          </a:p>
        </p:txBody>
      </p:sp>
      <p:sp>
        <p:nvSpPr>
          <p:cNvPr id="11" name="AutoShape 11"/>
          <p:cNvSpPr/>
          <p:nvPr/>
        </p:nvSpPr>
        <p:spPr>
          <a:xfrm flipV="1">
            <a:off x="16937928" y="2992962"/>
            <a:ext cx="0" cy="4124284"/>
          </a:xfrm>
          <a:prstGeom prst="line">
            <a:avLst/>
          </a:prstGeom>
          <a:ln w="28575" cap="flat">
            <a:solidFill>
              <a:srgbClr val="000000"/>
            </a:solidFill>
            <a:prstDash val="solid"/>
            <a:headEnd type="none" w="sm" len="sm"/>
            <a:tailEnd type="none" w="sm" len="sm"/>
          </a:ln>
        </p:spPr>
        <p:txBody>
          <a:bodyPr/>
          <a:lstStyle/>
          <a:p>
            <a:endParaRPr lang="en-PK"/>
          </a:p>
        </p:txBody>
      </p:sp>
      <p:pic>
        <p:nvPicPr>
          <p:cNvPr id="7" name="Picture 6" descr="A green leaf with a black background&#10;&#10;Description automatically generated">
            <a:extLst>
              <a:ext uri="{FF2B5EF4-FFF2-40B4-BE49-F238E27FC236}">
                <a16:creationId xmlns:a16="http://schemas.microsoft.com/office/drawing/2014/main" id="{ED88695C-ABE5-60AD-F7FC-A7BA772B7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942" y="5372100"/>
            <a:ext cx="1861794" cy="1861794"/>
          </a:xfrm>
          <a:prstGeom prst="rect">
            <a:avLst/>
          </a:prstGeom>
        </p:spPr>
      </p:pic>
      <p:pic>
        <p:nvPicPr>
          <p:cNvPr id="12" name="Picture 11" descr="A green leaf with a black background&#10;&#10;Description automatically generated">
            <a:extLst>
              <a:ext uri="{FF2B5EF4-FFF2-40B4-BE49-F238E27FC236}">
                <a16:creationId xmlns:a16="http://schemas.microsoft.com/office/drawing/2014/main" id="{59C7E5BD-3A4D-7C6D-5923-153B176D4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7031" y="2062065"/>
            <a:ext cx="1861794" cy="1861794"/>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t="37347" b="25152"/>
            <a:stretch>
              <a:fillRect/>
            </a:stretch>
          </p:blipFill>
          <p:spPr>
            <a:xfrm>
              <a:off x="0" y="0"/>
              <a:ext cx="24384000" cy="13716000"/>
            </a:xfrm>
            <a:prstGeom prst="rect">
              <a:avLst/>
            </a:prstGeom>
          </p:spPr>
        </p:pic>
      </p:grpSp>
      <p:sp>
        <p:nvSpPr>
          <p:cNvPr id="37" name="TextBox 37"/>
          <p:cNvSpPr txBox="1"/>
          <p:nvPr/>
        </p:nvSpPr>
        <p:spPr>
          <a:xfrm>
            <a:off x="396918" y="981603"/>
            <a:ext cx="17494163" cy="1196481"/>
          </a:xfrm>
          <a:prstGeom prst="rect">
            <a:avLst/>
          </a:prstGeom>
        </p:spPr>
        <p:txBody>
          <a:bodyPr lIns="0" tIns="0" rIns="0" bIns="0" rtlCol="0" anchor="t">
            <a:spAutoFit/>
          </a:bodyPr>
          <a:lstStyle/>
          <a:p>
            <a:pPr marL="0" lvl="0" indent="0" algn="ctr">
              <a:lnSpc>
                <a:spcPts val="9659"/>
              </a:lnSpc>
              <a:spcBef>
                <a:spcPct val="0"/>
              </a:spcBef>
            </a:pPr>
            <a:r>
              <a:rPr lang="en-US" sz="8000" b="1" u="none" strike="noStrike" spc="269" dirty="0">
                <a:solidFill>
                  <a:srgbClr val="FFFFFF"/>
                </a:solidFill>
                <a:latin typeface="Lora"/>
              </a:rPr>
              <a:t>Agency Members</a:t>
            </a:r>
          </a:p>
        </p:txBody>
      </p:sp>
      <p:pic>
        <p:nvPicPr>
          <p:cNvPr id="3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l="11743" t="13258" r="13511" b="4924"/>
          <a:stretch/>
        </p:blipFill>
        <p:spPr>
          <a:xfrm>
            <a:off x="152400" y="2877023"/>
            <a:ext cx="3356086" cy="4587283"/>
          </a:xfrm>
          <a:prstGeom prst="rect">
            <a:avLst/>
          </a:prstGeom>
        </p:spPr>
      </p:pic>
      <p:grpSp>
        <p:nvGrpSpPr>
          <p:cNvPr id="39" name="Group 38"/>
          <p:cNvGrpSpPr/>
          <p:nvPr/>
        </p:nvGrpSpPr>
        <p:grpSpPr>
          <a:xfrm>
            <a:off x="174304" y="7388689"/>
            <a:ext cx="3200400" cy="797380"/>
            <a:chOff x="1676400" y="3554140"/>
            <a:chExt cx="3200400" cy="797380"/>
          </a:xfrm>
        </p:grpSpPr>
        <p:grpSp>
          <p:nvGrpSpPr>
            <p:cNvPr id="22" name="Group 22"/>
            <p:cNvGrpSpPr/>
            <p:nvPr/>
          </p:nvGrpSpPr>
          <p:grpSpPr>
            <a:xfrm>
              <a:off x="1676400" y="3554140"/>
              <a:ext cx="3200400" cy="797380"/>
              <a:chOff x="0" y="-38100"/>
              <a:chExt cx="518815" cy="175115"/>
            </a:xfrm>
          </p:grpSpPr>
          <p:sp>
            <p:nvSpPr>
              <p:cNvPr id="23" name="Freeform 23"/>
              <p:cNvSpPr/>
              <p:nvPr/>
            </p:nvSpPr>
            <p:spPr>
              <a:xfrm>
                <a:off x="0" y="0"/>
                <a:ext cx="518815" cy="137015"/>
              </a:xfrm>
              <a:custGeom>
                <a:avLst/>
                <a:gdLst/>
                <a:ahLst/>
                <a:cxnLst/>
                <a:rect l="l" t="t" r="r" b="b"/>
                <a:pathLst>
                  <a:path w="518815" h="137015">
                    <a:moveTo>
                      <a:pt x="68508" y="0"/>
                    </a:moveTo>
                    <a:lnTo>
                      <a:pt x="450308" y="0"/>
                    </a:lnTo>
                    <a:cubicBezTo>
                      <a:pt x="488143" y="0"/>
                      <a:pt x="518815" y="30672"/>
                      <a:pt x="518815" y="68508"/>
                    </a:cubicBezTo>
                    <a:lnTo>
                      <a:pt x="518815" y="68508"/>
                    </a:lnTo>
                    <a:cubicBezTo>
                      <a:pt x="518815" y="106343"/>
                      <a:pt x="488143" y="137015"/>
                      <a:pt x="450308" y="137015"/>
                    </a:cubicBezTo>
                    <a:lnTo>
                      <a:pt x="68508" y="137015"/>
                    </a:lnTo>
                    <a:cubicBezTo>
                      <a:pt x="30672" y="137015"/>
                      <a:pt x="0" y="106343"/>
                      <a:pt x="0" y="68508"/>
                    </a:cubicBezTo>
                    <a:lnTo>
                      <a:pt x="0" y="68508"/>
                    </a:lnTo>
                    <a:cubicBezTo>
                      <a:pt x="0" y="30672"/>
                      <a:pt x="30672" y="0"/>
                      <a:pt x="68508" y="0"/>
                    </a:cubicBezTo>
                    <a:close/>
                  </a:path>
                </a:pathLst>
              </a:custGeom>
              <a:solidFill>
                <a:srgbClr val="D1B186"/>
              </a:solidFill>
              <a:ln w="28575" cap="rnd">
                <a:solidFill>
                  <a:srgbClr val="000000"/>
                </a:solidFill>
                <a:prstDash val="solid"/>
                <a:round/>
              </a:ln>
            </p:spPr>
            <p:txBody>
              <a:bodyPr/>
              <a:lstStyle/>
              <a:p>
                <a:endParaRPr lang="en-PK"/>
              </a:p>
            </p:txBody>
          </p:sp>
          <p:sp>
            <p:nvSpPr>
              <p:cNvPr id="24" name="TextBox 24"/>
              <p:cNvSpPr txBox="1"/>
              <p:nvPr/>
            </p:nvSpPr>
            <p:spPr>
              <a:xfrm>
                <a:off x="0" y="-38100"/>
                <a:ext cx="518815" cy="175115"/>
              </a:xfrm>
              <a:prstGeom prst="rect">
                <a:avLst/>
              </a:prstGeom>
            </p:spPr>
            <p:txBody>
              <a:bodyPr lIns="50800" tIns="50800" rIns="50800" bIns="50800" rtlCol="0" anchor="ctr"/>
              <a:lstStyle/>
              <a:p>
                <a:pPr algn="ctr">
                  <a:lnSpc>
                    <a:spcPts val="2940"/>
                  </a:lnSpc>
                </a:pPr>
                <a:endParaRPr/>
              </a:p>
            </p:txBody>
          </p:sp>
        </p:grpSp>
        <p:sp>
          <p:nvSpPr>
            <p:cNvPr id="32" name="TextBox 32"/>
            <p:cNvSpPr txBox="1"/>
            <p:nvPr/>
          </p:nvSpPr>
          <p:spPr>
            <a:xfrm>
              <a:off x="1752600" y="3827976"/>
              <a:ext cx="3048000" cy="394339"/>
            </a:xfrm>
            <a:prstGeom prst="rect">
              <a:avLst/>
            </a:prstGeom>
          </p:spPr>
          <p:txBody>
            <a:bodyPr wrap="square" lIns="0" tIns="0" rIns="0" bIns="0" rtlCol="0" anchor="t">
              <a:spAutoFit/>
            </a:bodyPr>
            <a:lstStyle/>
            <a:p>
              <a:pPr algn="ctr">
                <a:lnSpc>
                  <a:spcPts val="3260"/>
                </a:lnSpc>
              </a:pPr>
              <a:r>
                <a:rPr lang="en-US" sz="2000" b="1" dirty="0">
                  <a:solidFill>
                    <a:srgbClr val="000000"/>
                  </a:solidFill>
                  <a:latin typeface="Catamaran"/>
                </a:rPr>
                <a:t>Insha Samnani (20K-0247)</a:t>
              </a:r>
            </a:p>
          </p:txBody>
        </p:sp>
      </p:grpSp>
      <p:grpSp>
        <p:nvGrpSpPr>
          <p:cNvPr id="44" name="Group 43"/>
          <p:cNvGrpSpPr/>
          <p:nvPr/>
        </p:nvGrpSpPr>
        <p:grpSpPr>
          <a:xfrm>
            <a:off x="3828556" y="7388689"/>
            <a:ext cx="3200400" cy="797380"/>
            <a:chOff x="1676400" y="3554140"/>
            <a:chExt cx="3200400" cy="797380"/>
          </a:xfrm>
        </p:grpSpPr>
        <p:grpSp>
          <p:nvGrpSpPr>
            <p:cNvPr id="45" name="Group 22"/>
            <p:cNvGrpSpPr/>
            <p:nvPr/>
          </p:nvGrpSpPr>
          <p:grpSpPr>
            <a:xfrm>
              <a:off x="1676400" y="3554140"/>
              <a:ext cx="3200400" cy="797380"/>
              <a:chOff x="0" y="-38100"/>
              <a:chExt cx="518815" cy="175115"/>
            </a:xfrm>
          </p:grpSpPr>
          <p:sp>
            <p:nvSpPr>
              <p:cNvPr id="47" name="Freeform 23"/>
              <p:cNvSpPr/>
              <p:nvPr/>
            </p:nvSpPr>
            <p:spPr>
              <a:xfrm>
                <a:off x="0" y="0"/>
                <a:ext cx="518815" cy="137015"/>
              </a:xfrm>
              <a:custGeom>
                <a:avLst/>
                <a:gdLst/>
                <a:ahLst/>
                <a:cxnLst/>
                <a:rect l="l" t="t" r="r" b="b"/>
                <a:pathLst>
                  <a:path w="518815" h="137015">
                    <a:moveTo>
                      <a:pt x="68508" y="0"/>
                    </a:moveTo>
                    <a:lnTo>
                      <a:pt x="450308" y="0"/>
                    </a:lnTo>
                    <a:cubicBezTo>
                      <a:pt x="488143" y="0"/>
                      <a:pt x="518815" y="30672"/>
                      <a:pt x="518815" y="68508"/>
                    </a:cubicBezTo>
                    <a:lnTo>
                      <a:pt x="518815" y="68508"/>
                    </a:lnTo>
                    <a:cubicBezTo>
                      <a:pt x="518815" y="106343"/>
                      <a:pt x="488143" y="137015"/>
                      <a:pt x="450308" y="137015"/>
                    </a:cubicBezTo>
                    <a:lnTo>
                      <a:pt x="68508" y="137015"/>
                    </a:lnTo>
                    <a:cubicBezTo>
                      <a:pt x="30672" y="137015"/>
                      <a:pt x="0" y="106343"/>
                      <a:pt x="0" y="68508"/>
                    </a:cubicBezTo>
                    <a:lnTo>
                      <a:pt x="0" y="68508"/>
                    </a:lnTo>
                    <a:cubicBezTo>
                      <a:pt x="0" y="30672"/>
                      <a:pt x="30672" y="0"/>
                      <a:pt x="68508" y="0"/>
                    </a:cubicBezTo>
                    <a:close/>
                  </a:path>
                </a:pathLst>
              </a:custGeom>
              <a:solidFill>
                <a:srgbClr val="D1B186"/>
              </a:solidFill>
              <a:ln w="28575" cap="rnd">
                <a:solidFill>
                  <a:srgbClr val="000000"/>
                </a:solidFill>
                <a:prstDash val="solid"/>
                <a:round/>
              </a:ln>
            </p:spPr>
            <p:txBody>
              <a:bodyPr/>
              <a:lstStyle/>
              <a:p>
                <a:endParaRPr lang="en-PK"/>
              </a:p>
            </p:txBody>
          </p:sp>
          <p:sp>
            <p:nvSpPr>
              <p:cNvPr id="48" name="TextBox 24"/>
              <p:cNvSpPr txBox="1"/>
              <p:nvPr/>
            </p:nvSpPr>
            <p:spPr>
              <a:xfrm>
                <a:off x="0" y="-38100"/>
                <a:ext cx="518815" cy="175115"/>
              </a:xfrm>
              <a:prstGeom prst="rect">
                <a:avLst/>
              </a:prstGeom>
            </p:spPr>
            <p:txBody>
              <a:bodyPr lIns="50800" tIns="50800" rIns="50800" bIns="50800" rtlCol="0" anchor="ctr"/>
              <a:lstStyle/>
              <a:p>
                <a:pPr algn="ctr">
                  <a:lnSpc>
                    <a:spcPts val="2940"/>
                  </a:lnSpc>
                </a:pPr>
                <a:endParaRPr/>
              </a:p>
            </p:txBody>
          </p:sp>
        </p:grpSp>
        <p:sp>
          <p:nvSpPr>
            <p:cNvPr id="46" name="TextBox 32"/>
            <p:cNvSpPr txBox="1"/>
            <p:nvPr/>
          </p:nvSpPr>
          <p:spPr>
            <a:xfrm>
              <a:off x="1752600" y="3827976"/>
              <a:ext cx="3048000" cy="423193"/>
            </a:xfrm>
            <a:prstGeom prst="rect">
              <a:avLst/>
            </a:prstGeom>
          </p:spPr>
          <p:txBody>
            <a:bodyPr wrap="square" lIns="0" tIns="0" rIns="0" bIns="0" rtlCol="0" anchor="t">
              <a:spAutoFit/>
            </a:bodyPr>
            <a:lstStyle/>
            <a:p>
              <a:pPr algn="ctr">
                <a:lnSpc>
                  <a:spcPts val="3260"/>
                </a:lnSpc>
              </a:pPr>
              <a:r>
                <a:rPr lang="en-US" sz="2000" b="1" dirty="0">
                  <a:solidFill>
                    <a:srgbClr val="000000"/>
                  </a:solidFill>
                  <a:latin typeface="Catamaran"/>
                </a:rPr>
                <a:t>Ismail Ansari (20K-0228)</a:t>
              </a:r>
            </a:p>
          </p:txBody>
        </p:sp>
      </p:grpSp>
      <p:grpSp>
        <p:nvGrpSpPr>
          <p:cNvPr id="49" name="Group 48"/>
          <p:cNvGrpSpPr/>
          <p:nvPr/>
        </p:nvGrpSpPr>
        <p:grpSpPr>
          <a:xfrm>
            <a:off x="7471101" y="7384942"/>
            <a:ext cx="3200400" cy="797380"/>
            <a:chOff x="1676400" y="3554140"/>
            <a:chExt cx="3200400" cy="797380"/>
          </a:xfrm>
        </p:grpSpPr>
        <p:grpSp>
          <p:nvGrpSpPr>
            <p:cNvPr id="50" name="Group 22"/>
            <p:cNvGrpSpPr/>
            <p:nvPr/>
          </p:nvGrpSpPr>
          <p:grpSpPr>
            <a:xfrm>
              <a:off x="1676400" y="3554140"/>
              <a:ext cx="3200400" cy="797380"/>
              <a:chOff x="0" y="-38100"/>
              <a:chExt cx="518815" cy="175115"/>
            </a:xfrm>
          </p:grpSpPr>
          <p:sp>
            <p:nvSpPr>
              <p:cNvPr id="52" name="Freeform 23"/>
              <p:cNvSpPr/>
              <p:nvPr/>
            </p:nvSpPr>
            <p:spPr>
              <a:xfrm>
                <a:off x="0" y="0"/>
                <a:ext cx="518815" cy="137015"/>
              </a:xfrm>
              <a:custGeom>
                <a:avLst/>
                <a:gdLst/>
                <a:ahLst/>
                <a:cxnLst/>
                <a:rect l="l" t="t" r="r" b="b"/>
                <a:pathLst>
                  <a:path w="518815" h="137015">
                    <a:moveTo>
                      <a:pt x="68508" y="0"/>
                    </a:moveTo>
                    <a:lnTo>
                      <a:pt x="450308" y="0"/>
                    </a:lnTo>
                    <a:cubicBezTo>
                      <a:pt x="488143" y="0"/>
                      <a:pt x="518815" y="30672"/>
                      <a:pt x="518815" y="68508"/>
                    </a:cubicBezTo>
                    <a:lnTo>
                      <a:pt x="518815" y="68508"/>
                    </a:lnTo>
                    <a:cubicBezTo>
                      <a:pt x="518815" y="106343"/>
                      <a:pt x="488143" y="137015"/>
                      <a:pt x="450308" y="137015"/>
                    </a:cubicBezTo>
                    <a:lnTo>
                      <a:pt x="68508" y="137015"/>
                    </a:lnTo>
                    <a:cubicBezTo>
                      <a:pt x="30672" y="137015"/>
                      <a:pt x="0" y="106343"/>
                      <a:pt x="0" y="68508"/>
                    </a:cubicBezTo>
                    <a:lnTo>
                      <a:pt x="0" y="68508"/>
                    </a:lnTo>
                    <a:cubicBezTo>
                      <a:pt x="0" y="30672"/>
                      <a:pt x="30672" y="0"/>
                      <a:pt x="68508" y="0"/>
                    </a:cubicBezTo>
                    <a:close/>
                  </a:path>
                </a:pathLst>
              </a:custGeom>
              <a:solidFill>
                <a:srgbClr val="D1B186"/>
              </a:solidFill>
              <a:ln w="28575" cap="rnd">
                <a:solidFill>
                  <a:srgbClr val="000000"/>
                </a:solidFill>
                <a:prstDash val="solid"/>
                <a:round/>
              </a:ln>
            </p:spPr>
            <p:txBody>
              <a:bodyPr/>
              <a:lstStyle/>
              <a:p>
                <a:endParaRPr lang="en-PK"/>
              </a:p>
            </p:txBody>
          </p:sp>
          <p:sp>
            <p:nvSpPr>
              <p:cNvPr id="53" name="TextBox 24"/>
              <p:cNvSpPr txBox="1"/>
              <p:nvPr/>
            </p:nvSpPr>
            <p:spPr>
              <a:xfrm>
                <a:off x="0" y="-38100"/>
                <a:ext cx="518815" cy="175115"/>
              </a:xfrm>
              <a:prstGeom prst="rect">
                <a:avLst/>
              </a:prstGeom>
            </p:spPr>
            <p:txBody>
              <a:bodyPr lIns="50800" tIns="50800" rIns="50800" bIns="50800" rtlCol="0" anchor="ctr"/>
              <a:lstStyle/>
              <a:p>
                <a:pPr algn="ctr">
                  <a:lnSpc>
                    <a:spcPts val="2940"/>
                  </a:lnSpc>
                </a:pPr>
                <a:endParaRPr/>
              </a:p>
            </p:txBody>
          </p:sp>
        </p:grpSp>
        <p:sp>
          <p:nvSpPr>
            <p:cNvPr id="51" name="TextBox 32"/>
            <p:cNvSpPr txBox="1"/>
            <p:nvPr/>
          </p:nvSpPr>
          <p:spPr>
            <a:xfrm>
              <a:off x="1752600" y="3827976"/>
              <a:ext cx="3048000" cy="423193"/>
            </a:xfrm>
            <a:prstGeom prst="rect">
              <a:avLst/>
            </a:prstGeom>
          </p:spPr>
          <p:txBody>
            <a:bodyPr wrap="square" lIns="0" tIns="0" rIns="0" bIns="0" rtlCol="0" anchor="t">
              <a:spAutoFit/>
            </a:bodyPr>
            <a:lstStyle/>
            <a:p>
              <a:pPr algn="ctr">
                <a:lnSpc>
                  <a:spcPts val="3260"/>
                </a:lnSpc>
              </a:pPr>
              <a:r>
                <a:rPr lang="en-US" sz="2000" b="1" dirty="0">
                  <a:solidFill>
                    <a:srgbClr val="000000"/>
                  </a:solidFill>
                  <a:latin typeface="Catamaran"/>
                </a:rPr>
                <a:t>Yusra Adam (20K-0207)</a:t>
              </a:r>
            </a:p>
          </p:txBody>
        </p:sp>
      </p:grpSp>
      <p:grpSp>
        <p:nvGrpSpPr>
          <p:cNvPr id="54" name="Group 53"/>
          <p:cNvGrpSpPr/>
          <p:nvPr/>
        </p:nvGrpSpPr>
        <p:grpSpPr>
          <a:xfrm>
            <a:off x="11137318" y="7369067"/>
            <a:ext cx="3200400" cy="797380"/>
            <a:chOff x="1676400" y="3554140"/>
            <a:chExt cx="3200400" cy="797380"/>
          </a:xfrm>
        </p:grpSpPr>
        <p:grpSp>
          <p:nvGrpSpPr>
            <p:cNvPr id="55" name="Group 22"/>
            <p:cNvGrpSpPr/>
            <p:nvPr/>
          </p:nvGrpSpPr>
          <p:grpSpPr>
            <a:xfrm>
              <a:off x="1676400" y="3554140"/>
              <a:ext cx="3200400" cy="797380"/>
              <a:chOff x="0" y="-38100"/>
              <a:chExt cx="518815" cy="175115"/>
            </a:xfrm>
          </p:grpSpPr>
          <p:sp>
            <p:nvSpPr>
              <p:cNvPr id="57" name="Freeform 23"/>
              <p:cNvSpPr/>
              <p:nvPr/>
            </p:nvSpPr>
            <p:spPr>
              <a:xfrm>
                <a:off x="0" y="0"/>
                <a:ext cx="518815" cy="137015"/>
              </a:xfrm>
              <a:custGeom>
                <a:avLst/>
                <a:gdLst/>
                <a:ahLst/>
                <a:cxnLst/>
                <a:rect l="l" t="t" r="r" b="b"/>
                <a:pathLst>
                  <a:path w="518815" h="137015">
                    <a:moveTo>
                      <a:pt x="68508" y="0"/>
                    </a:moveTo>
                    <a:lnTo>
                      <a:pt x="450308" y="0"/>
                    </a:lnTo>
                    <a:cubicBezTo>
                      <a:pt x="488143" y="0"/>
                      <a:pt x="518815" y="30672"/>
                      <a:pt x="518815" y="68508"/>
                    </a:cubicBezTo>
                    <a:lnTo>
                      <a:pt x="518815" y="68508"/>
                    </a:lnTo>
                    <a:cubicBezTo>
                      <a:pt x="518815" y="106343"/>
                      <a:pt x="488143" y="137015"/>
                      <a:pt x="450308" y="137015"/>
                    </a:cubicBezTo>
                    <a:lnTo>
                      <a:pt x="68508" y="137015"/>
                    </a:lnTo>
                    <a:cubicBezTo>
                      <a:pt x="30672" y="137015"/>
                      <a:pt x="0" y="106343"/>
                      <a:pt x="0" y="68508"/>
                    </a:cubicBezTo>
                    <a:lnTo>
                      <a:pt x="0" y="68508"/>
                    </a:lnTo>
                    <a:cubicBezTo>
                      <a:pt x="0" y="30672"/>
                      <a:pt x="30672" y="0"/>
                      <a:pt x="68508" y="0"/>
                    </a:cubicBezTo>
                    <a:close/>
                  </a:path>
                </a:pathLst>
              </a:custGeom>
              <a:solidFill>
                <a:srgbClr val="D1B186"/>
              </a:solidFill>
              <a:ln w="28575" cap="rnd">
                <a:solidFill>
                  <a:srgbClr val="000000"/>
                </a:solidFill>
                <a:prstDash val="solid"/>
                <a:round/>
              </a:ln>
            </p:spPr>
            <p:txBody>
              <a:bodyPr/>
              <a:lstStyle/>
              <a:p>
                <a:endParaRPr lang="en-PK"/>
              </a:p>
            </p:txBody>
          </p:sp>
          <p:sp>
            <p:nvSpPr>
              <p:cNvPr id="58" name="TextBox 24"/>
              <p:cNvSpPr txBox="1"/>
              <p:nvPr/>
            </p:nvSpPr>
            <p:spPr>
              <a:xfrm>
                <a:off x="0" y="-38100"/>
                <a:ext cx="518815" cy="175115"/>
              </a:xfrm>
              <a:prstGeom prst="rect">
                <a:avLst/>
              </a:prstGeom>
            </p:spPr>
            <p:txBody>
              <a:bodyPr lIns="50800" tIns="50800" rIns="50800" bIns="50800" rtlCol="0" anchor="ctr"/>
              <a:lstStyle/>
              <a:p>
                <a:pPr algn="ctr">
                  <a:lnSpc>
                    <a:spcPts val="2940"/>
                  </a:lnSpc>
                </a:pPr>
                <a:endParaRPr/>
              </a:p>
            </p:txBody>
          </p:sp>
        </p:grpSp>
        <p:sp>
          <p:nvSpPr>
            <p:cNvPr id="56" name="TextBox 32"/>
            <p:cNvSpPr txBox="1"/>
            <p:nvPr/>
          </p:nvSpPr>
          <p:spPr>
            <a:xfrm>
              <a:off x="1752600" y="3827976"/>
              <a:ext cx="3048000" cy="394339"/>
            </a:xfrm>
            <a:prstGeom prst="rect">
              <a:avLst/>
            </a:prstGeom>
          </p:spPr>
          <p:txBody>
            <a:bodyPr wrap="square" lIns="0" tIns="0" rIns="0" bIns="0" rtlCol="0" anchor="t">
              <a:spAutoFit/>
            </a:bodyPr>
            <a:lstStyle/>
            <a:p>
              <a:pPr algn="ctr">
                <a:lnSpc>
                  <a:spcPts val="3260"/>
                </a:lnSpc>
              </a:pPr>
              <a:r>
                <a:rPr lang="en-US" sz="2000" b="1" dirty="0">
                  <a:solidFill>
                    <a:srgbClr val="000000"/>
                  </a:solidFill>
                  <a:latin typeface="Catamaran"/>
                </a:rPr>
                <a:t>Ali Nadir (20K-0325)</a:t>
              </a:r>
            </a:p>
          </p:txBody>
        </p:sp>
      </p:grpSp>
      <p:grpSp>
        <p:nvGrpSpPr>
          <p:cNvPr id="59" name="Group 58"/>
          <p:cNvGrpSpPr/>
          <p:nvPr/>
        </p:nvGrpSpPr>
        <p:grpSpPr>
          <a:xfrm>
            <a:off x="14807957" y="7369067"/>
            <a:ext cx="3200400" cy="797380"/>
            <a:chOff x="1676400" y="3554140"/>
            <a:chExt cx="3200400" cy="797380"/>
          </a:xfrm>
        </p:grpSpPr>
        <p:grpSp>
          <p:nvGrpSpPr>
            <p:cNvPr id="60" name="Group 22"/>
            <p:cNvGrpSpPr/>
            <p:nvPr/>
          </p:nvGrpSpPr>
          <p:grpSpPr>
            <a:xfrm>
              <a:off x="1676400" y="3554140"/>
              <a:ext cx="3200400" cy="797380"/>
              <a:chOff x="0" y="-38100"/>
              <a:chExt cx="518815" cy="175115"/>
            </a:xfrm>
          </p:grpSpPr>
          <p:sp>
            <p:nvSpPr>
              <p:cNvPr id="62" name="Freeform 23"/>
              <p:cNvSpPr/>
              <p:nvPr/>
            </p:nvSpPr>
            <p:spPr>
              <a:xfrm>
                <a:off x="0" y="0"/>
                <a:ext cx="518815" cy="137015"/>
              </a:xfrm>
              <a:custGeom>
                <a:avLst/>
                <a:gdLst/>
                <a:ahLst/>
                <a:cxnLst/>
                <a:rect l="l" t="t" r="r" b="b"/>
                <a:pathLst>
                  <a:path w="518815" h="137015">
                    <a:moveTo>
                      <a:pt x="68508" y="0"/>
                    </a:moveTo>
                    <a:lnTo>
                      <a:pt x="450308" y="0"/>
                    </a:lnTo>
                    <a:cubicBezTo>
                      <a:pt x="488143" y="0"/>
                      <a:pt x="518815" y="30672"/>
                      <a:pt x="518815" y="68508"/>
                    </a:cubicBezTo>
                    <a:lnTo>
                      <a:pt x="518815" y="68508"/>
                    </a:lnTo>
                    <a:cubicBezTo>
                      <a:pt x="518815" y="106343"/>
                      <a:pt x="488143" y="137015"/>
                      <a:pt x="450308" y="137015"/>
                    </a:cubicBezTo>
                    <a:lnTo>
                      <a:pt x="68508" y="137015"/>
                    </a:lnTo>
                    <a:cubicBezTo>
                      <a:pt x="30672" y="137015"/>
                      <a:pt x="0" y="106343"/>
                      <a:pt x="0" y="68508"/>
                    </a:cubicBezTo>
                    <a:lnTo>
                      <a:pt x="0" y="68508"/>
                    </a:lnTo>
                    <a:cubicBezTo>
                      <a:pt x="0" y="30672"/>
                      <a:pt x="30672" y="0"/>
                      <a:pt x="68508" y="0"/>
                    </a:cubicBezTo>
                    <a:close/>
                  </a:path>
                </a:pathLst>
              </a:custGeom>
              <a:solidFill>
                <a:srgbClr val="D1B186"/>
              </a:solidFill>
              <a:ln w="28575" cap="rnd">
                <a:solidFill>
                  <a:srgbClr val="000000"/>
                </a:solidFill>
                <a:prstDash val="solid"/>
                <a:round/>
              </a:ln>
            </p:spPr>
            <p:txBody>
              <a:bodyPr/>
              <a:lstStyle/>
              <a:p>
                <a:endParaRPr lang="en-PK"/>
              </a:p>
            </p:txBody>
          </p:sp>
          <p:sp>
            <p:nvSpPr>
              <p:cNvPr id="63" name="TextBox 24"/>
              <p:cNvSpPr txBox="1"/>
              <p:nvPr/>
            </p:nvSpPr>
            <p:spPr>
              <a:xfrm>
                <a:off x="0" y="-38100"/>
                <a:ext cx="518815" cy="175115"/>
              </a:xfrm>
              <a:prstGeom prst="rect">
                <a:avLst/>
              </a:prstGeom>
            </p:spPr>
            <p:txBody>
              <a:bodyPr lIns="50800" tIns="50800" rIns="50800" bIns="50800" rtlCol="0" anchor="ctr"/>
              <a:lstStyle/>
              <a:p>
                <a:pPr algn="ctr">
                  <a:lnSpc>
                    <a:spcPts val="2940"/>
                  </a:lnSpc>
                </a:pPr>
                <a:endParaRPr/>
              </a:p>
            </p:txBody>
          </p:sp>
        </p:grpSp>
        <p:sp>
          <p:nvSpPr>
            <p:cNvPr id="61" name="TextBox 32"/>
            <p:cNvSpPr txBox="1"/>
            <p:nvPr/>
          </p:nvSpPr>
          <p:spPr>
            <a:xfrm>
              <a:off x="1752600" y="3827976"/>
              <a:ext cx="3048000" cy="423193"/>
            </a:xfrm>
            <a:prstGeom prst="rect">
              <a:avLst/>
            </a:prstGeom>
          </p:spPr>
          <p:txBody>
            <a:bodyPr wrap="square" lIns="0" tIns="0" rIns="0" bIns="0" rtlCol="0" anchor="t">
              <a:spAutoFit/>
            </a:bodyPr>
            <a:lstStyle/>
            <a:p>
              <a:pPr algn="ctr">
                <a:lnSpc>
                  <a:spcPts val="3260"/>
                </a:lnSpc>
              </a:pPr>
              <a:r>
                <a:rPr lang="en-US" sz="2000" b="1" dirty="0">
                  <a:solidFill>
                    <a:srgbClr val="000000"/>
                  </a:solidFill>
                  <a:latin typeface="Catamaran"/>
                </a:rPr>
                <a:t>Anjiya Ali (20K-1687)</a:t>
              </a:r>
            </a:p>
          </p:txBody>
        </p:sp>
      </p:grpSp>
      <p:pic>
        <p:nvPicPr>
          <p:cNvPr id="64" name="Picture 63"/>
          <p:cNvPicPr>
            <a:picLocks noChangeAspect="1"/>
          </p:cNvPicPr>
          <p:nvPr/>
        </p:nvPicPr>
        <p:blipFill rotWithShape="1">
          <a:blip r:embed="rId4">
            <a:extLst>
              <a:ext uri="{28A0092B-C50C-407E-A947-70E740481C1C}">
                <a14:useLocalDpi xmlns:a14="http://schemas.microsoft.com/office/drawing/2010/main" val="0"/>
              </a:ext>
            </a:extLst>
          </a:blip>
          <a:srcRect l="405" t="10227" r="442"/>
          <a:stretch/>
        </p:blipFill>
        <p:spPr>
          <a:xfrm>
            <a:off x="7437647" y="2865082"/>
            <a:ext cx="3415257" cy="4592996"/>
          </a:xfrm>
          <a:prstGeom prst="rect">
            <a:avLst/>
          </a:prstGeom>
        </p:spPr>
      </p:pic>
      <p:pic>
        <p:nvPicPr>
          <p:cNvPr id="7" name="Picture 6" descr="A person standing in front of a sign&#10;&#10;Description automatically generated">
            <a:extLst>
              <a:ext uri="{FF2B5EF4-FFF2-40B4-BE49-F238E27FC236}">
                <a16:creationId xmlns:a16="http://schemas.microsoft.com/office/drawing/2014/main" id="{AD41E5F1-1A08-8280-341B-F303A227CABE}"/>
              </a:ext>
            </a:extLst>
          </p:cNvPr>
          <p:cNvPicPr>
            <a:picLocks noChangeAspect="1"/>
          </p:cNvPicPr>
          <p:nvPr/>
        </p:nvPicPr>
        <p:blipFill rotWithShape="1">
          <a:blip r:embed="rId5">
            <a:extLst>
              <a:ext uri="{28A0092B-C50C-407E-A947-70E740481C1C}">
                <a14:useLocalDpi xmlns:a14="http://schemas.microsoft.com/office/drawing/2010/main" val="0"/>
              </a:ext>
            </a:extLst>
          </a:blip>
          <a:srcRect t="19190" b="6909"/>
          <a:stretch/>
        </p:blipFill>
        <p:spPr>
          <a:xfrm>
            <a:off x="14662837" y="2866583"/>
            <a:ext cx="3387995" cy="4591493"/>
          </a:xfrm>
          <a:prstGeom prst="rect">
            <a:avLst/>
          </a:prstGeom>
        </p:spPr>
      </p:pic>
      <p:pic>
        <p:nvPicPr>
          <p:cNvPr id="9" name="Picture 8" descr="A person standing in front of a fence&#10;&#10;Description automatically generated">
            <a:extLst>
              <a:ext uri="{FF2B5EF4-FFF2-40B4-BE49-F238E27FC236}">
                <a16:creationId xmlns:a16="http://schemas.microsoft.com/office/drawing/2014/main" id="{065389B8-00A7-7698-DA2C-0286720E8525}"/>
              </a:ext>
            </a:extLst>
          </p:cNvPr>
          <p:cNvPicPr>
            <a:picLocks noChangeAspect="1"/>
          </p:cNvPicPr>
          <p:nvPr/>
        </p:nvPicPr>
        <p:blipFill rotWithShape="1">
          <a:blip r:embed="rId6">
            <a:extLst>
              <a:ext uri="{28A0092B-C50C-407E-A947-70E740481C1C}">
                <a14:useLocalDpi xmlns:a14="http://schemas.microsoft.com/office/drawing/2010/main" val="0"/>
              </a:ext>
            </a:extLst>
          </a:blip>
          <a:srcRect t="15182"/>
          <a:stretch/>
        </p:blipFill>
        <p:spPr>
          <a:xfrm>
            <a:off x="3740737" y="2865081"/>
            <a:ext cx="3474324" cy="4596744"/>
          </a:xfrm>
          <a:prstGeom prst="rect">
            <a:avLst/>
          </a:prstGeom>
        </p:spPr>
      </p:pic>
      <p:pic>
        <p:nvPicPr>
          <p:cNvPr id="5" name="Picture 4" descr="A person in black shirt&#10;&#10;Description automatically generated">
            <a:extLst>
              <a:ext uri="{FF2B5EF4-FFF2-40B4-BE49-F238E27FC236}">
                <a16:creationId xmlns:a16="http://schemas.microsoft.com/office/drawing/2014/main" id="{8163D9CB-B441-1C3A-D897-CB39ED84804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798"/>
          <a:stretch/>
        </p:blipFill>
        <p:spPr>
          <a:xfrm>
            <a:off x="11055601" y="2865080"/>
            <a:ext cx="3322822" cy="4592996"/>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
        <p:cNvGrpSpPr/>
        <p:nvPr/>
      </p:nvGrpSpPr>
      <p:grpSpPr>
        <a:xfrm>
          <a:off x="0" y="0"/>
          <a:ext cx="0" cy="0"/>
          <a:chOff x="0" y="0"/>
          <a:chExt cx="0" cy="0"/>
        </a:xfrm>
      </p:grpSpPr>
      <p:grpSp>
        <p:nvGrpSpPr>
          <p:cNvPr id="47" name="Group 46"/>
          <p:cNvGrpSpPr/>
          <p:nvPr/>
        </p:nvGrpSpPr>
        <p:grpSpPr>
          <a:xfrm>
            <a:off x="1028700" y="2247176"/>
            <a:ext cx="14643578" cy="2257028"/>
            <a:chOff x="1028700" y="2247172"/>
            <a:chExt cx="14643578" cy="2257028"/>
          </a:xfrm>
        </p:grpSpPr>
        <p:sp>
          <p:nvSpPr>
            <p:cNvPr id="48" name="AutoShape 2"/>
            <p:cNvSpPr/>
            <p:nvPr/>
          </p:nvSpPr>
          <p:spPr>
            <a:xfrm>
              <a:off x="1028700" y="4180387"/>
              <a:ext cx="14643578" cy="0"/>
            </a:xfrm>
            <a:prstGeom prst="line">
              <a:avLst/>
            </a:prstGeom>
            <a:ln w="28575" cap="flat">
              <a:solidFill>
                <a:srgbClr val="000000"/>
              </a:solidFill>
              <a:prstDash val="solid"/>
              <a:headEnd type="none" w="sm" len="sm"/>
              <a:tailEnd type="none" w="sm" len="sm"/>
            </a:ln>
          </p:spPr>
          <p:txBody>
            <a:bodyPr/>
            <a:lstStyle/>
            <a:p>
              <a:endParaRPr lang="en-PK"/>
            </a:p>
          </p:txBody>
        </p:sp>
        <p:sp>
          <p:nvSpPr>
            <p:cNvPr id="49" name="TextBox 4"/>
            <p:cNvSpPr txBox="1"/>
            <p:nvPr/>
          </p:nvSpPr>
          <p:spPr>
            <a:xfrm>
              <a:off x="1744400" y="2247172"/>
              <a:ext cx="838200" cy="2257028"/>
            </a:xfrm>
            <a:prstGeom prst="rect">
              <a:avLst/>
            </a:prstGeom>
          </p:spPr>
          <p:txBody>
            <a:bodyPr wrap="square" lIns="0" tIns="0" rIns="0" bIns="0" rtlCol="0" anchor="t">
              <a:spAutoFit/>
            </a:bodyPr>
            <a:lstStyle/>
            <a:p>
              <a:pPr marL="0" lvl="0" indent="0" algn="ctr">
                <a:lnSpc>
                  <a:spcPts val="17587"/>
                </a:lnSpc>
                <a:spcBef>
                  <a:spcPct val="0"/>
                </a:spcBef>
              </a:pPr>
              <a:r>
                <a:rPr lang="en-US" sz="4000" u="none" strike="noStrike" spc="489" dirty="0">
                  <a:solidFill>
                    <a:srgbClr val="D1B186"/>
                  </a:solidFill>
                  <a:latin typeface="Lora"/>
                </a:rPr>
                <a:t>02</a:t>
              </a:r>
            </a:p>
          </p:txBody>
        </p:sp>
        <p:sp>
          <p:nvSpPr>
            <p:cNvPr id="50" name="TextBox 13"/>
            <p:cNvSpPr txBox="1"/>
            <p:nvPr/>
          </p:nvSpPr>
          <p:spPr>
            <a:xfrm>
              <a:off x="2713022" y="3568550"/>
              <a:ext cx="8003139" cy="359073"/>
            </a:xfrm>
            <a:prstGeom prst="rect">
              <a:avLst/>
            </a:prstGeom>
          </p:spPr>
          <p:txBody>
            <a:bodyPr lIns="0" tIns="0" rIns="0" bIns="0" rtlCol="0" anchor="t">
              <a:spAutoFit/>
            </a:bodyPr>
            <a:lstStyle/>
            <a:p>
              <a:pPr>
                <a:lnSpc>
                  <a:spcPts val="2820"/>
                </a:lnSpc>
              </a:pPr>
              <a:r>
                <a:rPr lang="en-US" sz="2100" b="1" dirty="0">
                  <a:solidFill>
                    <a:srgbClr val="000000"/>
                  </a:solidFill>
                  <a:latin typeface="Catamaran"/>
                </a:rPr>
                <a:t>ADVERTISING CAMPAIGN OBJECTIVE</a:t>
              </a:r>
            </a:p>
          </p:txBody>
        </p:sp>
      </p:grpSp>
      <p:grpSp>
        <p:nvGrpSpPr>
          <p:cNvPr id="43" name="Group 42"/>
          <p:cNvGrpSpPr/>
          <p:nvPr/>
        </p:nvGrpSpPr>
        <p:grpSpPr>
          <a:xfrm>
            <a:off x="1028700" y="7998976"/>
            <a:ext cx="14643578" cy="2257028"/>
            <a:chOff x="1028700" y="2247172"/>
            <a:chExt cx="14643578" cy="2257028"/>
          </a:xfrm>
        </p:grpSpPr>
        <p:sp>
          <p:nvSpPr>
            <p:cNvPr id="44" name="AutoShape 2"/>
            <p:cNvSpPr/>
            <p:nvPr/>
          </p:nvSpPr>
          <p:spPr>
            <a:xfrm>
              <a:off x="1028700" y="4180387"/>
              <a:ext cx="14643578" cy="0"/>
            </a:xfrm>
            <a:prstGeom prst="line">
              <a:avLst/>
            </a:prstGeom>
            <a:ln w="28575" cap="flat">
              <a:solidFill>
                <a:srgbClr val="000000"/>
              </a:solidFill>
              <a:prstDash val="solid"/>
              <a:headEnd type="none" w="sm" len="sm"/>
              <a:tailEnd type="none" w="sm" len="sm"/>
            </a:ln>
          </p:spPr>
          <p:txBody>
            <a:bodyPr/>
            <a:lstStyle/>
            <a:p>
              <a:endParaRPr lang="en-PK"/>
            </a:p>
          </p:txBody>
        </p:sp>
        <p:sp>
          <p:nvSpPr>
            <p:cNvPr id="45" name="TextBox 4"/>
            <p:cNvSpPr txBox="1"/>
            <p:nvPr/>
          </p:nvSpPr>
          <p:spPr>
            <a:xfrm>
              <a:off x="1744400" y="2247172"/>
              <a:ext cx="838200" cy="2257028"/>
            </a:xfrm>
            <a:prstGeom prst="rect">
              <a:avLst/>
            </a:prstGeom>
          </p:spPr>
          <p:txBody>
            <a:bodyPr wrap="square" lIns="0" tIns="0" rIns="0" bIns="0" rtlCol="0" anchor="t">
              <a:spAutoFit/>
            </a:bodyPr>
            <a:lstStyle/>
            <a:p>
              <a:pPr marL="0" lvl="0" indent="0" algn="ctr">
                <a:lnSpc>
                  <a:spcPts val="17587"/>
                </a:lnSpc>
                <a:spcBef>
                  <a:spcPct val="0"/>
                </a:spcBef>
              </a:pPr>
              <a:r>
                <a:rPr lang="en-US" sz="4000" u="none" strike="noStrike" spc="489" dirty="0">
                  <a:solidFill>
                    <a:srgbClr val="D1B186"/>
                  </a:solidFill>
                  <a:latin typeface="Lora"/>
                </a:rPr>
                <a:t>08</a:t>
              </a:r>
            </a:p>
          </p:txBody>
        </p:sp>
        <p:sp>
          <p:nvSpPr>
            <p:cNvPr id="46" name="TextBox 13"/>
            <p:cNvSpPr txBox="1"/>
            <p:nvPr/>
          </p:nvSpPr>
          <p:spPr>
            <a:xfrm>
              <a:off x="2713022" y="3568550"/>
              <a:ext cx="8003139" cy="359073"/>
            </a:xfrm>
            <a:prstGeom prst="rect">
              <a:avLst/>
            </a:prstGeom>
          </p:spPr>
          <p:txBody>
            <a:bodyPr lIns="0" tIns="0" rIns="0" bIns="0" rtlCol="0" anchor="t">
              <a:spAutoFit/>
            </a:bodyPr>
            <a:lstStyle/>
            <a:p>
              <a:pPr>
                <a:lnSpc>
                  <a:spcPts val="2820"/>
                </a:lnSpc>
              </a:pPr>
              <a:r>
                <a:rPr lang="en-US" sz="2100" b="1" dirty="0">
                  <a:solidFill>
                    <a:srgbClr val="000000"/>
                  </a:solidFill>
                  <a:latin typeface="Catamaran"/>
                </a:rPr>
                <a:t>RADIO AD – 3 CHOOSEN LOCAL STATIONS</a:t>
              </a:r>
            </a:p>
          </p:txBody>
        </p:sp>
      </p:grpSp>
      <p:grpSp>
        <p:nvGrpSpPr>
          <p:cNvPr id="39" name="Group 38"/>
          <p:cNvGrpSpPr/>
          <p:nvPr/>
        </p:nvGrpSpPr>
        <p:grpSpPr>
          <a:xfrm>
            <a:off x="1028700" y="7049416"/>
            <a:ext cx="14643578" cy="2257028"/>
            <a:chOff x="1028700" y="2247172"/>
            <a:chExt cx="14643578" cy="2257028"/>
          </a:xfrm>
        </p:grpSpPr>
        <p:sp>
          <p:nvSpPr>
            <p:cNvPr id="40" name="AutoShape 2"/>
            <p:cNvSpPr/>
            <p:nvPr/>
          </p:nvSpPr>
          <p:spPr>
            <a:xfrm>
              <a:off x="1028700" y="4180387"/>
              <a:ext cx="14643578" cy="0"/>
            </a:xfrm>
            <a:prstGeom prst="line">
              <a:avLst/>
            </a:prstGeom>
            <a:ln w="28575" cap="flat">
              <a:solidFill>
                <a:srgbClr val="000000"/>
              </a:solidFill>
              <a:prstDash val="solid"/>
              <a:headEnd type="none" w="sm" len="sm"/>
              <a:tailEnd type="none" w="sm" len="sm"/>
            </a:ln>
          </p:spPr>
          <p:txBody>
            <a:bodyPr/>
            <a:lstStyle/>
            <a:p>
              <a:endParaRPr lang="en-PK"/>
            </a:p>
          </p:txBody>
        </p:sp>
        <p:sp>
          <p:nvSpPr>
            <p:cNvPr id="41" name="TextBox 4"/>
            <p:cNvSpPr txBox="1"/>
            <p:nvPr/>
          </p:nvSpPr>
          <p:spPr>
            <a:xfrm>
              <a:off x="1744400" y="2247172"/>
              <a:ext cx="838200" cy="2257028"/>
            </a:xfrm>
            <a:prstGeom prst="rect">
              <a:avLst/>
            </a:prstGeom>
          </p:spPr>
          <p:txBody>
            <a:bodyPr wrap="square" lIns="0" tIns="0" rIns="0" bIns="0" rtlCol="0" anchor="t">
              <a:spAutoFit/>
            </a:bodyPr>
            <a:lstStyle/>
            <a:p>
              <a:pPr marL="0" lvl="0" indent="0" algn="ctr">
                <a:lnSpc>
                  <a:spcPts val="17587"/>
                </a:lnSpc>
                <a:spcBef>
                  <a:spcPct val="0"/>
                </a:spcBef>
              </a:pPr>
              <a:r>
                <a:rPr lang="en-US" sz="4000" u="none" strike="noStrike" spc="489" dirty="0">
                  <a:solidFill>
                    <a:srgbClr val="D1B186"/>
                  </a:solidFill>
                  <a:latin typeface="Lora"/>
                </a:rPr>
                <a:t>07</a:t>
              </a:r>
            </a:p>
          </p:txBody>
        </p:sp>
        <p:sp>
          <p:nvSpPr>
            <p:cNvPr id="42" name="TextBox 13"/>
            <p:cNvSpPr txBox="1"/>
            <p:nvPr/>
          </p:nvSpPr>
          <p:spPr>
            <a:xfrm>
              <a:off x="2713022" y="3568550"/>
              <a:ext cx="8003139" cy="359073"/>
            </a:xfrm>
            <a:prstGeom prst="rect">
              <a:avLst/>
            </a:prstGeom>
          </p:spPr>
          <p:txBody>
            <a:bodyPr lIns="0" tIns="0" rIns="0" bIns="0" rtlCol="0" anchor="t">
              <a:spAutoFit/>
            </a:bodyPr>
            <a:lstStyle/>
            <a:p>
              <a:pPr>
                <a:lnSpc>
                  <a:spcPts val="2820"/>
                </a:lnSpc>
              </a:pPr>
              <a:r>
                <a:rPr lang="en-US" sz="2100" b="1" dirty="0">
                  <a:solidFill>
                    <a:srgbClr val="000000"/>
                  </a:solidFill>
                  <a:latin typeface="Catamaran"/>
                </a:rPr>
                <a:t>RADIO AD - WHAT WE ARE TRYING TO COMMUNICATE</a:t>
              </a:r>
            </a:p>
          </p:txBody>
        </p:sp>
      </p:grpSp>
      <p:grpSp>
        <p:nvGrpSpPr>
          <p:cNvPr id="35" name="Group 34"/>
          <p:cNvGrpSpPr/>
          <p:nvPr/>
        </p:nvGrpSpPr>
        <p:grpSpPr>
          <a:xfrm>
            <a:off x="1028700" y="6073634"/>
            <a:ext cx="14643578" cy="2257028"/>
            <a:chOff x="1028700" y="2247172"/>
            <a:chExt cx="14643578" cy="2257028"/>
          </a:xfrm>
        </p:grpSpPr>
        <p:sp>
          <p:nvSpPr>
            <p:cNvPr id="36" name="AutoShape 2"/>
            <p:cNvSpPr/>
            <p:nvPr/>
          </p:nvSpPr>
          <p:spPr>
            <a:xfrm>
              <a:off x="1028700" y="4180387"/>
              <a:ext cx="14643578" cy="0"/>
            </a:xfrm>
            <a:prstGeom prst="line">
              <a:avLst/>
            </a:prstGeom>
            <a:ln w="28575" cap="flat">
              <a:solidFill>
                <a:srgbClr val="000000"/>
              </a:solidFill>
              <a:prstDash val="solid"/>
              <a:headEnd type="none" w="sm" len="sm"/>
              <a:tailEnd type="none" w="sm" len="sm"/>
            </a:ln>
          </p:spPr>
          <p:txBody>
            <a:bodyPr/>
            <a:lstStyle/>
            <a:p>
              <a:endParaRPr lang="en-PK"/>
            </a:p>
          </p:txBody>
        </p:sp>
        <p:sp>
          <p:nvSpPr>
            <p:cNvPr id="37" name="TextBox 4"/>
            <p:cNvSpPr txBox="1"/>
            <p:nvPr/>
          </p:nvSpPr>
          <p:spPr>
            <a:xfrm>
              <a:off x="1744400" y="2247172"/>
              <a:ext cx="838200" cy="2257028"/>
            </a:xfrm>
            <a:prstGeom prst="rect">
              <a:avLst/>
            </a:prstGeom>
          </p:spPr>
          <p:txBody>
            <a:bodyPr wrap="square" lIns="0" tIns="0" rIns="0" bIns="0" rtlCol="0" anchor="t">
              <a:spAutoFit/>
            </a:bodyPr>
            <a:lstStyle/>
            <a:p>
              <a:pPr marL="0" lvl="0" indent="0" algn="ctr">
                <a:lnSpc>
                  <a:spcPts val="17587"/>
                </a:lnSpc>
                <a:spcBef>
                  <a:spcPct val="0"/>
                </a:spcBef>
              </a:pPr>
              <a:r>
                <a:rPr lang="en-US" sz="4000" u="none" strike="noStrike" spc="489" dirty="0">
                  <a:solidFill>
                    <a:srgbClr val="D1B186"/>
                  </a:solidFill>
                  <a:latin typeface="Lora"/>
                </a:rPr>
                <a:t>06</a:t>
              </a:r>
            </a:p>
          </p:txBody>
        </p:sp>
        <p:sp>
          <p:nvSpPr>
            <p:cNvPr id="38" name="TextBox 13"/>
            <p:cNvSpPr txBox="1"/>
            <p:nvPr/>
          </p:nvSpPr>
          <p:spPr>
            <a:xfrm>
              <a:off x="2713022" y="3568550"/>
              <a:ext cx="8003139" cy="359073"/>
            </a:xfrm>
            <a:prstGeom prst="rect">
              <a:avLst/>
            </a:prstGeom>
          </p:spPr>
          <p:txBody>
            <a:bodyPr lIns="0" tIns="0" rIns="0" bIns="0" rtlCol="0" anchor="t">
              <a:spAutoFit/>
            </a:bodyPr>
            <a:lstStyle/>
            <a:p>
              <a:pPr>
                <a:lnSpc>
                  <a:spcPts val="2820"/>
                </a:lnSpc>
              </a:pPr>
              <a:r>
                <a:rPr lang="en-US" sz="2100" b="1" dirty="0">
                  <a:solidFill>
                    <a:srgbClr val="000000"/>
                  </a:solidFill>
                  <a:latin typeface="Catamaran"/>
                </a:rPr>
                <a:t>SOCIAL MEDIA AD - REASON TO CHOOSE META</a:t>
              </a:r>
            </a:p>
          </p:txBody>
        </p:sp>
      </p:grpSp>
      <p:grpSp>
        <p:nvGrpSpPr>
          <p:cNvPr id="31" name="Group 30"/>
          <p:cNvGrpSpPr/>
          <p:nvPr/>
        </p:nvGrpSpPr>
        <p:grpSpPr>
          <a:xfrm>
            <a:off x="1028700" y="5143500"/>
            <a:ext cx="14643578" cy="2257028"/>
            <a:chOff x="1028700" y="2247172"/>
            <a:chExt cx="14643578" cy="2257028"/>
          </a:xfrm>
        </p:grpSpPr>
        <p:sp>
          <p:nvSpPr>
            <p:cNvPr id="32" name="AutoShape 2"/>
            <p:cNvSpPr/>
            <p:nvPr/>
          </p:nvSpPr>
          <p:spPr>
            <a:xfrm>
              <a:off x="1028700" y="4180387"/>
              <a:ext cx="14643578" cy="0"/>
            </a:xfrm>
            <a:prstGeom prst="line">
              <a:avLst/>
            </a:prstGeom>
            <a:ln w="28575" cap="flat">
              <a:solidFill>
                <a:srgbClr val="000000"/>
              </a:solidFill>
              <a:prstDash val="solid"/>
              <a:headEnd type="none" w="sm" len="sm"/>
              <a:tailEnd type="none" w="sm" len="sm"/>
            </a:ln>
          </p:spPr>
          <p:txBody>
            <a:bodyPr/>
            <a:lstStyle/>
            <a:p>
              <a:endParaRPr lang="en-PK"/>
            </a:p>
          </p:txBody>
        </p:sp>
        <p:sp>
          <p:nvSpPr>
            <p:cNvPr id="33" name="TextBox 4"/>
            <p:cNvSpPr txBox="1"/>
            <p:nvPr/>
          </p:nvSpPr>
          <p:spPr>
            <a:xfrm>
              <a:off x="1744400" y="2247172"/>
              <a:ext cx="838200" cy="2257028"/>
            </a:xfrm>
            <a:prstGeom prst="rect">
              <a:avLst/>
            </a:prstGeom>
          </p:spPr>
          <p:txBody>
            <a:bodyPr wrap="square" lIns="0" tIns="0" rIns="0" bIns="0" rtlCol="0" anchor="t">
              <a:spAutoFit/>
            </a:bodyPr>
            <a:lstStyle/>
            <a:p>
              <a:pPr marL="0" lvl="0" indent="0" algn="ctr">
                <a:lnSpc>
                  <a:spcPts val="17587"/>
                </a:lnSpc>
                <a:spcBef>
                  <a:spcPct val="0"/>
                </a:spcBef>
              </a:pPr>
              <a:r>
                <a:rPr lang="en-US" sz="4000" u="none" strike="noStrike" spc="489" dirty="0">
                  <a:solidFill>
                    <a:srgbClr val="D1B186"/>
                  </a:solidFill>
                  <a:latin typeface="Lora"/>
                </a:rPr>
                <a:t>05</a:t>
              </a:r>
            </a:p>
          </p:txBody>
        </p:sp>
        <p:sp>
          <p:nvSpPr>
            <p:cNvPr id="34" name="TextBox 13"/>
            <p:cNvSpPr txBox="1"/>
            <p:nvPr/>
          </p:nvSpPr>
          <p:spPr>
            <a:xfrm>
              <a:off x="2713022" y="3568550"/>
              <a:ext cx="8003139" cy="359073"/>
            </a:xfrm>
            <a:prstGeom prst="rect">
              <a:avLst/>
            </a:prstGeom>
          </p:spPr>
          <p:txBody>
            <a:bodyPr lIns="0" tIns="0" rIns="0" bIns="0" rtlCol="0" anchor="t">
              <a:spAutoFit/>
            </a:bodyPr>
            <a:lstStyle/>
            <a:p>
              <a:pPr>
                <a:lnSpc>
                  <a:spcPts val="2820"/>
                </a:lnSpc>
              </a:pPr>
              <a:r>
                <a:rPr lang="en-US" sz="2100" b="1" dirty="0">
                  <a:solidFill>
                    <a:srgbClr val="000000"/>
                  </a:solidFill>
                  <a:latin typeface="Catamaran"/>
                </a:rPr>
                <a:t>PROMOTIONAL VIDEO - REASON TO CREATE IT</a:t>
              </a:r>
            </a:p>
          </p:txBody>
        </p:sp>
      </p:grpSp>
      <p:grpSp>
        <p:nvGrpSpPr>
          <p:cNvPr id="27" name="Group 26"/>
          <p:cNvGrpSpPr/>
          <p:nvPr/>
        </p:nvGrpSpPr>
        <p:grpSpPr>
          <a:xfrm>
            <a:off x="1028700" y="4179798"/>
            <a:ext cx="14643578" cy="2257028"/>
            <a:chOff x="1028700" y="2247172"/>
            <a:chExt cx="14643578" cy="2257028"/>
          </a:xfrm>
        </p:grpSpPr>
        <p:sp>
          <p:nvSpPr>
            <p:cNvPr id="28" name="AutoShape 2"/>
            <p:cNvSpPr/>
            <p:nvPr/>
          </p:nvSpPr>
          <p:spPr>
            <a:xfrm>
              <a:off x="1028700" y="4180387"/>
              <a:ext cx="14643578" cy="0"/>
            </a:xfrm>
            <a:prstGeom prst="line">
              <a:avLst/>
            </a:prstGeom>
            <a:ln w="28575" cap="flat">
              <a:solidFill>
                <a:srgbClr val="000000"/>
              </a:solidFill>
              <a:prstDash val="solid"/>
              <a:headEnd type="none" w="sm" len="sm"/>
              <a:tailEnd type="none" w="sm" len="sm"/>
            </a:ln>
          </p:spPr>
          <p:txBody>
            <a:bodyPr/>
            <a:lstStyle/>
            <a:p>
              <a:endParaRPr lang="en-PK"/>
            </a:p>
          </p:txBody>
        </p:sp>
        <p:sp>
          <p:nvSpPr>
            <p:cNvPr id="29" name="TextBox 4"/>
            <p:cNvSpPr txBox="1"/>
            <p:nvPr/>
          </p:nvSpPr>
          <p:spPr>
            <a:xfrm>
              <a:off x="1744400" y="2247172"/>
              <a:ext cx="838200" cy="2257028"/>
            </a:xfrm>
            <a:prstGeom prst="rect">
              <a:avLst/>
            </a:prstGeom>
          </p:spPr>
          <p:txBody>
            <a:bodyPr wrap="square" lIns="0" tIns="0" rIns="0" bIns="0" rtlCol="0" anchor="t">
              <a:spAutoFit/>
            </a:bodyPr>
            <a:lstStyle/>
            <a:p>
              <a:pPr marL="0" lvl="0" indent="0" algn="ctr">
                <a:lnSpc>
                  <a:spcPts val="17587"/>
                </a:lnSpc>
                <a:spcBef>
                  <a:spcPct val="0"/>
                </a:spcBef>
              </a:pPr>
              <a:r>
                <a:rPr lang="en-US" sz="4000" u="none" strike="noStrike" spc="489" dirty="0">
                  <a:solidFill>
                    <a:srgbClr val="D1B186"/>
                  </a:solidFill>
                  <a:latin typeface="Lora"/>
                </a:rPr>
                <a:t>04</a:t>
              </a:r>
            </a:p>
          </p:txBody>
        </p:sp>
        <p:sp>
          <p:nvSpPr>
            <p:cNvPr id="30" name="TextBox 13"/>
            <p:cNvSpPr txBox="1"/>
            <p:nvPr/>
          </p:nvSpPr>
          <p:spPr>
            <a:xfrm>
              <a:off x="2713022" y="3568550"/>
              <a:ext cx="8003139" cy="359073"/>
            </a:xfrm>
            <a:prstGeom prst="rect">
              <a:avLst/>
            </a:prstGeom>
          </p:spPr>
          <p:txBody>
            <a:bodyPr lIns="0" tIns="0" rIns="0" bIns="0" rtlCol="0" anchor="t">
              <a:spAutoFit/>
            </a:bodyPr>
            <a:lstStyle/>
            <a:p>
              <a:pPr>
                <a:lnSpc>
                  <a:spcPts val="2820"/>
                </a:lnSpc>
              </a:pPr>
              <a:r>
                <a:rPr lang="en-US" sz="2100" b="1" dirty="0">
                  <a:solidFill>
                    <a:srgbClr val="000000"/>
                  </a:solidFill>
                  <a:latin typeface="Catamaran"/>
                </a:rPr>
                <a:t>PRINT AD</a:t>
              </a:r>
            </a:p>
          </p:txBody>
        </p:sp>
      </p:grpSp>
      <p:grpSp>
        <p:nvGrpSpPr>
          <p:cNvPr id="23" name="Group 22"/>
          <p:cNvGrpSpPr/>
          <p:nvPr/>
        </p:nvGrpSpPr>
        <p:grpSpPr>
          <a:xfrm>
            <a:off x="1028700" y="3231010"/>
            <a:ext cx="14643578" cy="1933215"/>
            <a:chOff x="1028700" y="2247172"/>
            <a:chExt cx="14643578" cy="1933215"/>
          </a:xfrm>
        </p:grpSpPr>
        <p:sp>
          <p:nvSpPr>
            <p:cNvPr id="24" name="AutoShape 2"/>
            <p:cNvSpPr/>
            <p:nvPr/>
          </p:nvSpPr>
          <p:spPr>
            <a:xfrm>
              <a:off x="1028700" y="4180387"/>
              <a:ext cx="14643578" cy="0"/>
            </a:xfrm>
            <a:prstGeom prst="line">
              <a:avLst/>
            </a:prstGeom>
            <a:ln w="28575" cap="flat">
              <a:solidFill>
                <a:srgbClr val="000000"/>
              </a:solidFill>
              <a:prstDash val="solid"/>
              <a:headEnd type="none" w="sm" len="sm"/>
              <a:tailEnd type="none" w="sm" len="sm"/>
            </a:ln>
          </p:spPr>
          <p:txBody>
            <a:bodyPr/>
            <a:lstStyle/>
            <a:p>
              <a:endParaRPr lang="en-PK"/>
            </a:p>
          </p:txBody>
        </p:sp>
        <p:sp>
          <p:nvSpPr>
            <p:cNvPr id="25" name="TextBox 4"/>
            <p:cNvSpPr txBox="1"/>
            <p:nvPr/>
          </p:nvSpPr>
          <p:spPr>
            <a:xfrm>
              <a:off x="1744400" y="2247172"/>
              <a:ext cx="838200" cy="1824538"/>
            </a:xfrm>
            <a:prstGeom prst="rect">
              <a:avLst/>
            </a:prstGeom>
          </p:spPr>
          <p:txBody>
            <a:bodyPr wrap="square" lIns="0" tIns="0" rIns="0" bIns="0" rtlCol="0" anchor="t">
              <a:spAutoFit/>
            </a:bodyPr>
            <a:lstStyle/>
            <a:p>
              <a:pPr marL="0" lvl="0" indent="0" algn="ctr">
                <a:lnSpc>
                  <a:spcPts val="17587"/>
                </a:lnSpc>
                <a:spcBef>
                  <a:spcPct val="0"/>
                </a:spcBef>
              </a:pPr>
              <a:r>
                <a:rPr lang="en-US" sz="4000" u="none" strike="noStrike" spc="489" dirty="0">
                  <a:solidFill>
                    <a:srgbClr val="D1B186"/>
                  </a:solidFill>
                  <a:latin typeface="Lora"/>
                </a:rPr>
                <a:t>03</a:t>
              </a:r>
            </a:p>
          </p:txBody>
        </p:sp>
        <p:sp>
          <p:nvSpPr>
            <p:cNvPr id="26" name="TextBox 13"/>
            <p:cNvSpPr txBox="1"/>
            <p:nvPr/>
          </p:nvSpPr>
          <p:spPr>
            <a:xfrm>
              <a:off x="2713022" y="3568550"/>
              <a:ext cx="8003139" cy="359073"/>
            </a:xfrm>
            <a:prstGeom prst="rect">
              <a:avLst/>
            </a:prstGeom>
          </p:spPr>
          <p:txBody>
            <a:bodyPr lIns="0" tIns="0" rIns="0" bIns="0" rtlCol="0" anchor="t">
              <a:spAutoFit/>
            </a:bodyPr>
            <a:lstStyle/>
            <a:p>
              <a:pPr>
                <a:lnSpc>
                  <a:spcPts val="2820"/>
                </a:lnSpc>
              </a:pPr>
              <a:r>
                <a:rPr lang="en-US" sz="2100" b="1" dirty="0">
                  <a:solidFill>
                    <a:srgbClr val="000000"/>
                  </a:solidFill>
                  <a:latin typeface="Catamaran"/>
                </a:rPr>
                <a:t>DESCRIPTION OF PRIMARY AND SECONDARY TARGET MARKETS</a:t>
              </a:r>
            </a:p>
          </p:txBody>
        </p:sp>
      </p:grpSp>
      <p:grpSp>
        <p:nvGrpSpPr>
          <p:cNvPr id="22" name="Group 21"/>
          <p:cNvGrpSpPr/>
          <p:nvPr/>
        </p:nvGrpSpPr>
        <p:grpSpPr>
          <a:xfrm>
            <a:off x="1028700" y="2247172"/>
            <a:ext cx="14643578" cy="2257028"/>
            <a:chOff x="1028700" y="2247172"/>
            <a:chExt cx="14643578" cy="2257028"/>
          </a:xfrm>
        </p:grpSpPr>
        <p:sp>
          <p:nvSpPr>
            <p:cNvPr id="18" name="AutoShape 2"/>
            <p:cNvSpPr/>
            <p:nvPr/>
          </p:nvSpPr>
          <p:spPr>
            <a:xfrm>
              <a:off x="1028700" y="4180387"/>
              <a:ext cx="14643578" cy="0"/>
            </a:xfrm>
            <a:prstGeom prst="line">
              <a:avLst/>
            </a:prstGeom>
            <a:ln w="28575" cap="flat">
              <a:solidFill>
                <a:srgbClr val="000000"/>
              </a:solidFill>
              <a:prstDash val="solid"/>
              <a:headEnd type="none" w="sm" len="sm"/>
              <a:tailEnd type="none" w="sm" len="sm"/>
            </a:ln>
          </p:spPr>
          <p:txBody>
            <a:bodyPr/>
            <a:lstStyle/>
            <a:p>
              <a:endParaRPr lang="en-PK"/>
            </a:p>
          </p:txBody>
        </p:sp>
        <p:sp>
          <p:nvSpPr>
            <p:cNvPr id="19" name="TextBox 4"/>
            <p:cNvSpPr txBox="1"/>
            <p:nvPr/>
          </p:nvSpPr>
          <p:spPr>
            <a:xfrm>
              <a:off x="1744400" y="2247172"/>
              <a:ext cx="838200" cy="2257028"/>
            </a:xfrm>
            <a:prstGeom prst="rect">
              <a:avLst/>
            </a:prstGeom>
          </p:spPr>
          <p:txBody>
            <a:bodyPr wrap="square" lIns="0" tIns="0" rIns="0" bIns="0" rtlCol="0" anchor="t">
              <a:spAutoFit/>
            </a:bodyPr>
            <a:lstStyle/>
            <a:p>
              <a:pPr marL="0" lvl="0" indent="0" algn="ctr">
                <a:lnSpc>
                  <a:spcPts val="17587"/>
                </a:lnSpc>
                <a:spcBef>
                  <a:spcPct val="0"/>
                </a:spcBef>
              </a:pPr>
              <a:r>
                <a:rPr lang="en-US" sz="4000" u="none" strike="noStrike" spc="489" dirty="0">
                  <a:solidFill>
                    <a:srgbClr val="D1B186"/>
                  </a:solidFill>
                  <a:latin typeface="Lora"/>
                </a:rPr>
                <a:t>02</a:t>
              </a:r>
            </a:p>
          </p:txBody>
        </p:sp>
      </p:grpSp>
      <p:grpSp>
        <p:nvGrpSpPr>
          <p:cNvPr id="16" name="Group 15"/>
          <p:cNvGrpSpPr/>
          <p:nvPr/>
        </p:nvGrpSpPr>
        <p:grpSpPr>
          <a:xfrm>
            <a:off x="1028700" y="1229692"/>
            <a:ext cx="14643578" cy="2257028"/>
            <a:chOff x="1028700" y="1229692"/>
            <a:chExt cx="14643578" cy="2257028"/>
          </a:xfrm>
        </p:grpSpPr>
        <p:sp>
          <p:nvSpPr>
            <p:cNvPr id="2" name="AutoShape 2"/>
            <p:cNvSpPr/>
            <p:nvPr/>
          </p:nvSpPr>
          <p:spPr>
            <a:xfrm>
              <a:off x="1028700" y="3162300"/>
              <a:ext cx="14643578" cy="0"/>
            </a:xfrm>
            <a:prstGeom prst="line">
              <a:avLst/>
            </a:prstGeom>
            <a:ln w="28575" cap="flat">
              <a:solidFill>
                <a:srgbClr val="000000"/>
              </a:solidFill>
              <a:prstDash val="solid"/>
              <a:headEnd type="none" w="sm" len="sm"/>
              <a:tailEnd type="none" w="sm" len="sm"/>
            </a:ln>
          </p:spPr>
          <p:txBody>
            <a:bodyPr/>
            <a:lstStyle/>
            <a:p>
              <a:endParaRPr lang="en-PK"/>
            </a:p>
          </p:txBody>
        </p:sp>
        <p:sp>
          <p:nvSpPr>
            <p:cNvPr id="4" name="TextBox 4"/>
            <p:cNvSpPr txBox="1"/>
            <p:nvPr/>
          </p:nvSpPr>
          <p:spPr>
            <a:xfrm>
              <a:off x="1732009" y="1229692"/>
              <a:ext cx="838200" cy="2257028"/>
            </a:xfrm>
            <a:prstGeom prst="rect">
              <a:avLst/>
            </a:prstGeom>
          </p:spPr>
          <p:txBody>
            <a:bodyPr wrap="square" lIns="0" tIns="0" rIns="0" bIns="0" rtlCol="0" anchor="t">
              <a:spAutoFit/>
            </a:bodyPr>
            <a:lstStyle/>
            <a:p>
              <a:pPr marL="0" lvl="0" indent="0" algn="ctr">
                <a:lnSpc>
                  <a:spcPts val="17587"/>
                </a:lnSpc>
                <a:spcBef>
                  <a:spcPct val="0"/>
                </a:spcBef>
              </a:pPr>
              <a:r>
                <a:rPr lang="en-US" sz="4000" u="none" strike="noStrike" spc="489" dirty="0">
                  <a:solidFill>
                    <a:srgbClr val="D1B186"/>
                  </a:solidFill>
                  <a:latin typeface="Lora"/>
                </a:rPr>
                <a:t>01</a:t>
              </a:r>
            </a:p>
          </p:txBody>
        </p:sp>
        <p:sp>
          <p:nvSpPr>
            <p:cNvPr id="13" name="TextBox 13"/>
            <p:cNvSpPr txBox="1"/>
            <p:nvPr/>
          </p:nvSpPr>
          <p:spPr>
            <a:xfrm>
              <a:off x="2713023" y="2585298"/>
              <a:ext cx="8003139" cy="359073"/>
            </a:xfrm>
            <a:prstGeom prst="rect">
              <a:avLst/>
            </a:prstGeom>
          </p:spPr>
          <p:txBody>
            <a:bodyPr lIns="0" tIns="0" rIns="0" bIns="0" rtlCol="0" anchor="t">
              <a:spAutoFit/>
            </a:bodyPr>
            <a:lstStyle/>
            <a:p>
              <a:pPr>
                <a:lnSpc>
                  <a:spcPts val="2820"/>
                </a:lnSpc>
              </a:pPr>
              <a:r>
                <a:rPr lang="en-US" sz="2100" b="1" dirty="0">
                  <a:solidFill>
                    <a:srgbClr val="000000"/>
                  </a:solidFill>
                  <a:latin typeface="Catamaran"/>
                </a:rPr>
                <a:t>NAME OF THE CLIENT AND THE PRODUCT OUR CAMPAIGN IS ABOUT.</a:t>
              </a:r>
            </a:p>
          </p:txBody>
        </p:sp>
      </p:grpSp>
      <p:sp>
        <p:nvSpPr>
          <p:cNvPr id="10" name="TextBox 10"/>
          <p:cNvSpPr txBox="1"/>
          <p:nvPr/>
        </p:nvSpPr>
        <p:spPr>
          <a:xfrm>
            <a:off x="2163500" y="781563"/>
            <a:ext cx="12827832" cy="1368426"/>
          </a:xfrm>
          <a:prstGeom prst="rect">
            <a:avLst/>
          </a:prstGeom>
        </p:spPr>
        <p:txBody>
          <a:bodyPr lIns="0" tIns="0" rIns="0" bIns="0" rtlCol="0" anchor="t">
            <a:spAutoFit/>
          </a:bodyPr>
          <a:lstStyle/>
          <a:p>
            <a:pPr marL="0" lvl="0" indent="0" algn="ctr">
              <a:lnSpc>
                <a:spcPts val="11199"/>
              </a:lnSpc>
              <a:spcBef>
                <a:spcPct val="0"/>
              </a:spcBef>
            </a:pPr>
            <a:r>
              <a:rPr lang="en-US" sz="7999" b="1" u="none" strike="noStrike" spc="311" dirty="0">
                <a:solidFill>
                  <a:srgbClr val="000000"/>
                </a:solidFill>
                <a:latin typeface="Lora"/>
              </a:rPr>
              <a:t>TABLE OF CONTENTS</a:t>
            </a:r>
          </a:p>
        </p:txBody>
      </p:sp>
      <p:grpSp>
        <p:nvGrpSpPr>
          <p:cNvPr id="11" name="Group 11"/>
          <p:cNvGrpSpPr/>
          <p:nvPr/>
        </p:nvGrpSpPr>
        <p:grpSpPr>
          <a:xfrm>
            <a:off x="11474451" y="0"/>
            <a:ext cx="6813549" cy="10287000"/>
            <a:chOff x="0" y="0"/>
            <a:chExt cx="9084732" cy="13716000"/>
          </a:xfrm>
        </p:grpSpPr>
        <p:pic>
          <p:nvPicPr>
            <p:cNvPr id="12" name="Picture 12"/>
            <p:cNvPicPr>
              <a:picLocks noChangeAspect="1"/>
            </p:cNvPicPr>
            <p:nvPr/>
          </p:nvPicPr>
          <p:blipFill>
            <a:blip r:embed="rId2"/>
            <a:srcRect l="16811" r="27153" b="32319"/>
            <a:stretch>
              <a:fillRect/>
            </a:stretch>
          </p:blipFill>
          <p:spPr>
            <a:xfrm flipH="1">
              <a:off x="0" y="0"/>
              <a:ext cx="9084732" cy="13716000"/>
            </a:xfrm>
            <a:prstGeom prst="rect">
              <a:avLst/>
            </a:prstGeom>
          </p:spPr>
        </p:pic>
      </p:grpSp>
      <p:pic>
        <p:nvPicPr>
          <p:cNvPr id="5" name="Picture 4" descr="A green leaf with a black background&#10;&#10;Description automatically generated">
            <a:extLst>
              <a:ext uri="{FF2B5EF4-FFF2-40B4-BE49-F238E27FC236}">
                <a16:creationId xmlns:a16="http://schemas.microsoft.com/office/drawing/2014/main" id="{EA2D4FF6-1FDB-90CA-76EA-0954518BF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80" y="-396018"/>
            <a:ext cx="1861794" cy="1861794"/>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1B186"/>
        </a:solidFill>
        <a:effectLst/>
      </p:bgPr>
    </p:bg>
    <p:spTree>
      <p:nvGrpSpPr>
        <p:cNvPr id="1" name=""/>
        <p:cNvGrpSpPr/>
        <p:nvPr/>
      </p:nvGrpSpPr>
      <p:grpSpPr>
        <a:xfrm>
          <a:off x="0" y="0"/>
          <a:ext cx="0" cy="0"/>
          <a:chOff x="0" y="0"/>
          <a:chExt cx="0" cy="0"/>
        </a:xfrm>
      </p:grpSpPr>
      <p:grpSp>
        <p:nvGrpSpPr>
          <p:cNvPr id="2" name="Group 2"/>
          <p:cNvGrpSpPr/>
          <p:nvPr/>
        </p:nvGrpSpPr>
        <p:grpSpPr>
          <a:xfrm>
            <a:off x="4745405" y="1724782"/>
            <a:ext cx="8797189" cy="6837436"/>
            <a:chOff x="0" y="0"/>
            <a:chExt cx="2316955" cy="1800806"/>
          </a:xfrm>
        </p:grpSpPr>
        <p:sp>
          <p:nvSpPr>
            <p:cNvPr id="3" name="Freeform 3"/>
            <p:cNvSpPr/>
            <p:nvPr/>
          </p:nvSpPr>
          <p:spPr>
            <a:xfrm>
              <a:off x="0" y="0"/>
              <a:ext cx="2316955" cy="1800806"/>
            </a:xfrm>
            <a:custGeom>
              <a:avLst/>
              <a:gdLst/>
              <a:ahLst/>
              <a:cxnLst/>
              <a:rect l="l" t="t" r="r" b="b"/>
              <a:pathLst>
                <a:path w="2316955" h="1800806">
                  <a:moveTo>
                    <a:pt x="0" y="0"/>
                  </a:moveTo>
                  <a:lnTo>
                    <a:pt x="2316955" y="0"/>
                  </a:lnTo>
                  <a:lnTo>
                    <a:pt x="2316955" y="1800806"/>
                  </a:lnTo>
                  <a:lnTo>
                    <a:pt x="0" y="1800806"/>
                  </a:lnTo>
                  <a:close/>
                </a:path>
              </a:pathLst>
            </a:custGeom>
            <a:solidFill>
              <a:srgbClr val="EBE2D9"/>
            </a:solidFill>
          </p:spPr>
          <p:txBody>
            <a:bodyPr/>
            <a:lstStyle/>
            <a:p>
              <a:endParaRPr lang="en-PK"/>
            </a:p>
          </p:txBody>
        </p:sp>
        <p:sp>
          <p:nvSpPr>
            <p:cNvPr id="4" name="TextBox 4"/>
            <p:cNvSpPr txBox="1"/>
            <p:nvPr/>
          </p:nvSpPr>
          <p:spPr>
            <a:xfrm>
              <a:off x="0" y="-38100"/>
              <a:ext cx="2316955" cy="1838906"/>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4745405" y="1724782"/>
            <a:ext cx="8797189" cy="6837436"/>
            <a:chOff x="0" y="0"/>
            <a:chExt cx="11729586" cy="9116582"/>
          </a:xfrm>
        </p:grpSpPr>
        <p:pic>
          <p:nvPicPr>
            <p:cNvPr id="6" name="Picture 6"/>
            <p:cNvPicPr>
              <a:picLocks noChangeAspect="1"/>
            </p:cNvPicPr>
            <p:nvPr/>
          </p:nvPicPr>
          <p:blipFill>
            <a:blip r:embed="rId3"/>
            <a:srcRect t="27608" b="20608"/>
            <a:stretch>
              <a:fillRect/>
            </a:stretch>
          </p:blipFill>
          <p:spPr>
            <a:xfrm>
              <a:off x="0" y="0"/>
              <a:ext cx="11729586" cy="9116582"/>
            </a:xfrm>
            <a:prstGeom prst="rect">
              <a:avLst/>
            </a:prstGeom>
          </p:spPr>
        </p:pic>
      </p:grpSp>
      <p:sp>
        <p:nvSpPr>
          <p:cNvPr id="8" name="TextBox 8"/>
          <p:cNvSpPr txBox="1"/>
          <p:nvPr/>
        </p:nvSpPr>
        <p:spPr>
          <a:xfrm>
            <a:off x="5537764" y="775598"/>
            <a:ext cx="11721536" cy="1707867"/>
          </a:xfrm>
          <a:prstGeom prst="rect">
            <a:avLst/>
          </a:prstGeom>
        </p:spPr>
        <p:txBody>
          <a:bodyPr lIns="0" tIns="0" rIns="0" bIns="0" rtlCol="0" anchor="t">
            <a:spAutoFit/>
          </a:bodyPr>
          <a:lstStyle/>
          <a:p>
            <a:pPr marL="0" lvl="0" indent="0" algn="r">
              <a:lnSpc>
                <a:spcPts val="14015"/>
              </a:lnSpc>
              <a:spcBef>
                <a:spcPct val="0"/>
              </a:spcBef>
            </a:pPr>
            <a:r>
              <a:rPr lang="en-US" sz="10011" b="1" u="none" strike="noStrike" spc="390" dirty="0">
                <a:solidFill>
                  <a:srgbClr val="000000"/>
                </a:solidFill>
                <a:latin typeface="Lora"/>
              </a:rPr>
              <a:t>EVERGREEN</a:t>
            </a:r>
          </a:p>
        </p:txBody>
      </p:sp>
      <p:sp>
        <p:nvSpPr>
          <p:cNvPr id="9" name="TextBox 9"/>
          <p:cNvSpPr txBox="1"/>
          <p:nvPr/>
        </p:nvSpPr>
        <p:spPr>
          <a:xfrm>
            <a:off x="12192000" y="7429500"/>
            <a:ext cx="4965446" cy="1577355"/>
          </a:xfrm>
          <a:prstGeom prst="rect">
            <a:avLst/>
          </a:prstGeom>
        </p:spPr>
        <p:txBody>
          <a:bodyPr lIns="0" tIns="0" rIns="0" bIns="0" rtlCol="0" anchor="t">
            <a:spAutoFit/>
          </a:bodyPr>
          <a:lstStyle/>
          <a:p>
            <a:pPr algn="r">
              <a:lnSpc>
                <a:spcPts val="4116"/>
              </a:lnSpc>
            </a:pPr>
            <a:r>
              <a:rPr lang="en-US" sz="2100" dirty="0">
                <a:latin typeface="Catamaran" panose="020B0604020202020204" charset="0"/>
                <a:cs typeface="Catamaran" panose="020B0604020202020204" charset="0"/>
              </a:rPr>
              <a:t>Through our brand EverGreen, we aim to offer not just garments, but confidence, style, and sustainability in every thread.</a:t>
            </a:r>
          </a:p>
        </p:txBody>
      </p:sp>
      <p:sp>
        <p:nvSpPr>
          <p:cNvPr id="10" name="AutoShape 10"/>
          <p:cNvSpPr/>
          <p:nvPr/>
        </p:nvSpPr>
        <p:spPr>
          <a:xfrm flipV="1">
            <a:off x="2389839" y="0"/>
            <a:ext cx="0" cy="6088545"/>
          </a:xfrm>
          <a:prstGeom prst="line">
            <a:avLst/>
          </a:prstGeom>
          <a:ln w="28575" cap="flat">
            <a:solidFill>
              <a:srgbClr val="000000"/>
            </a:solidFill>
            <a:prstDash val="solid"/>
            <a:headEnd type="none" w="sm" len="sm"/>
            <a:tailEnd type="none" w="sm" len="sm"/>
          </a:ln>
        </p:spPr>
        <p:txBody>
          <a:bodyPr/>
          <a:lstStyle/>
          <a:p>
            <a:endParaRPr lang="en-PK"/>
          </a:p>
        </p:txBody>
      </p:sp>
      <p:sp>
        <p:nvSpPr>
          <p:cNvPr id="11" name="AutoShape 11"/>
          <p:cNvSpPr/>
          <p:nvPr/>
        </p:nvSpPr>
        <p:spPr>
          <a:xfrm flipV="1">
            <a:off x="16937928" y="2992962"/>
            <a:ext cx="0" cy="4124284"/>
          </a:xfrm>
          <a:prstGeom prst="line">
            <a:avLst/>
          </a:prstGeom>
          <a:ln w="28575" cap="flat">
            <a:solidFill>
              <a:srgbClr val="000000"/>
            </a:solidFill>
            <a:prstDash val="solid"/>
            <a:headEnd type="none" w="sm" len="sm"/>
            <a:tailEnd type="none" w="sm" len="sm"/>
          </a:ln>
        </p:spPr>
        <p:txBody>
          <a:bodyPr/>
          <a:lstStyle/>
          <a:p>
            <a:endParaRPr lang="en-PK"/>
          </a:p>
        </p:txBody>
      </p:sp>
      <p:pic>
        <p:nvPicPr>
          <p:cNvPr id="13" name="Picture 12" descr="A green leaf with a black background&#10;&#10;Description automatically generated">
            <a:extLst>
              <a:ext uri="{FF2B5EF4-FFF2-40B4-BE49-F238E27FC236}">
                <a16:creationId xmlns:a16="http://schemas.microsoft.com/office/drawing/2014/main" id="{ACDA723C-4696-444A-D537-E7C38137C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942" y="5448300"/>
            <a:ext cx="1861794" cy="1861794"/>
          </a:xfrm>
          <a:prstGeom prst="rect">
            <a:avLst/>
          </a:prstGeom>
        </p:spPr>
      </p:pic>
      <p:pic>
        <p:nvPicPr>
          <p:cNvPr id="14" name="Picture 13" descr="A green leaf with a black background&#10;&#10;Description automatically generated">
            <a:extLst>
              <a:ext uri="{FF2B5EF4-FFF2-40B4-BE49-F238E27FC236}">
                <a16:creationId xmlns:a16="http://schemas.microsoft.com/office/drawing/2014/main" id="{FC251E13-C695-BD58-B9B6-E74506921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7031" y="1926603"/>
            <a:ext cx="1861794" cy="1861794"/>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
        <p:cNvGrpSpPr/>
        <p:nvPr/>
      </p:nvGrpSpPr>
      <p:grpSpPr>
        <a:xfrm>
          <a:off x="0" y="0"/>
          <a:ext cx="0" cy="0"/>
          <a:chOff x="0" y="0"/>
          <a:chExt cx="0" cy="0"/>
        </a:xfrm>
      </p:grpSpPr>
      <p:grpSp>
        <p:nvGrpSpPr>
          <p:cNvPr id="2" name="Group 2"/>
          <p:cNvGrpSpPr/>
          <p:nvPr/>
        </p:nvGrpSpPr>
        <p:grpSpPr>
          <a:xfrm>
            <a:off x="3666729" y="4394979"/>
            <a:ext cx="4311084" cy="5292354"/>
            <a:chOff x="0" y="0"/>
            <a:chExt cx="970784" cy="1191749"/>
          </a:xfrm>
        </p:grpSpPr>
        <p:sp>
          <p:nvSpPr>
            <p:cNvPr id="3" name="Freeform 3"/>
            <p:cNvSpPr/>
            <p:nvPr/>
          </p:nvSpPr>
          <p:spPr>
            <a:xfrm>
              <a:off x="0" y="0"/>
              <a:ext cx="970784" cy="1191749"/>
            </a:xfrm>
            <a:custGeom>
              <a:avLst/>
              <a:gdLst/>
              <a:ahLst/>
              <a:cxnLst/>
              <a:rect l="l" t="t" r="r" b="b"/>
              <a:pathLst>
                <a:path w="970784" h="1191749">
                  <a:moveTo>
                    <a:pt x="0" y="0"/>
                  </a:moveTo>
                  <a:lnTo>
                    <a:pt x="970784" y="0"/>
                  </a:lnTo>
                  <a:lnTo>
                    <a:pt x="970784" y="1191749"/>
                  </a:lnTo>
                  <a:lnTo>
                    <a:pt x="0" y="1191749"/>
                  </a:lnTo>
                  <a:close/>
                </a:path>
              </a:pathLst>
            </a:custGeom>
            <a:solidFill>
              <a:srgbClr val="000000">
                <a:alpha val="0"/>
              </a:srgbClr>
            </a:solidFill>
            <a:ln w="28575" cap="sq">
              <a:solidFill>
                <a:srgbClr val="000000"/>
              </a:solidFill>
              <a:prstDash val="solid"/>
              <a:miter/>
            </a:ln>
          </p:spPr>
          <p:txBody>
            <a:bodyPr/>
            <a:lstStyle/>
            <a:p>
              <a:endParaRPr lang="en-PK"/>
            </a:p>
          </p:txBody>
        </p:sp>
        <p:sp>
          <p:nvSpPr>
            <p:cNvPr id="4" name="TextBox 4"/>
            <p:cNvSpPr txBox="1"/>
            <p:nvPr/>
          </p:nvSpPr>
          <p:spPr>
            <a:xfrm>
              <a:off x="0" y="-38100"/>
              <a:ext cx="970784" cy="1229849"/>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0297896" y="2350049"/>
            <a:ext cx="4311084" cy="5292354"/>
            <a:chOff x="0" y="0"/>
            <a:chExt cx="970784" cy="1191749"/>
          </a:xfrm>
        </p:grpSpPr>
        <p:sp>
          <p:nvSpPr>
            <p:cNvPr id="6" name="Freeform 6"/>
            <p:cNvSpPr/>
            <p:nvPr/>
          </p:nvSpPr>
          <p:spPr>
            <a:xfrm>
              <a:off x="0" y="0"/>
              <a:ext cx="970784" cy="1191749"/>
            </a:xfrm>
            <a:custGeom>
              <a:avLst/>
              <a:gdLst/>
              <a:ahLst/>
              <a:cxnLst/>
              <a:rect l="l" t="t" r="r" b="b"/>
              <a:pathLst>
                <a:path w="970784" h="1191749">
                  <a:moveTo>
                    <a:pt x="0" y="0"/>
                  </a:moveTo>
                  <a:lnTo>
                    <a:pt x="970784" y="0"/>
                  </a:lnTo>
                  <a:lnTo>
                    <a:pt x="970784" y="1191749"/>
                  </a:lnTo>
                  <a:lnTo>
                    <a:pt x="0" y="1191749"/>
                  </a:lnTo>
                  <a:close/>
                </a:path>
              </a:pathLst>
            </a:custGeom>
            <a:solidFill>
              <a:srgbClr val="000000">
                <a:alpha val="0"/>
              </a:srgbClr>
            </a:solidFill>
            <a:ln w="28575" cap="sq">
              <a:solidFill>
                <a:srgbClr val="000000"/>
              </a:solidFill>
              <a:prstDash val="solid"/>
              <a:miter/>
            </a:ln>
          </p:spPr>
          <p:txBody>
            <a:bodyPr/>
            <a:lstStyle/>
            <a:p>
              <a:endParaRPr lang="en-PK"/>
            </a:p>
          </p:txBody>
        </p:sp>
        <p:sp>
          <p:nvSpPr>
            <p:cNvPr id="7" name="TextBox 7"/>
            <p:cNvSpPr txBox="1"/>
            <p:nvPr/>
          </p:nvSpPr>
          <p:spPr>
            <a:xfrm>
              <a:off x="0" y="-38100"/>
              <a:ext cx="970784" cy="1229849"/>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10327218" y="2379371"/>
            <a:ext cx="4252441" cy="5233710"/>
            <a:chOff x="0" y="0"/>
            <a:chExt cx="5669921" cy="6978280"/>
          </a:xfrm>
        </p:grpSpPr>
        <p:pic>
          <p:nvPicPr>
            <p:cNvPr id="9" name="Picture 9"/>
            <p:cNvPicPr>
              <a:picLocks noChangeAspect="1"/>
            </p:cNvPicPr>
            <p:nvPr/>
          </p:nvPicPr>
          <p:blipFill>
            <a:blip r:embed="rId2"/>
            <a:srcRect l="16702" t="40537" r="25797" b="2847"/>
            <a:stretch>
              <a:fillRect/>
            </a:stretch>
          </p:blipFill>
          <p:spPr>
            <a:xfrm>
              <a:off x="0" y="0"/>
              <a:ext cx="5669921" cy="6978280"/>
            </a:xfrm>
            <a:prstGeom prst="rect">
              <a:avLst/>
            </a:prstGeom>
          </p:spPr>
        </p:pic>
      </p:grpSp>
      <p:grpSp>
        <p:nvGrpSpPr>
          <p:cNvPr id="10" name="Group 10"/>
          <p:cNvGrpSpPr/>
          <p:nvPr/>
        </p:nvGrpSpPr>
        <p:grpSpPr>
          <a:xfrm>
            <a:off x="3696051" y="4424301"/>
            <a:ext cx="4252441" cy="5233710"/>
            <a:chOff x="0" y="0"/>
            <a:chExt cx="5669921" cy="6978280"/>
          </a:xfrm>
        </p:grpSpPr>
        <p:pic>
          <p:nvPicPr>
            <p:cNvPr id="11" name="Picture 11"/>
            <p:cNvPicPr>
              <a:picLocks noChangeAspect="1"/>
            </p:cNvPicPr>
            <p:nvPr/>
          </p:nvPicPr>
          <p:blipFill>
            <a:blip r:embed="rId3"/>
            <a:srcRect l="17499" r="17499"/>
            <a:stretch>
              <a:fillRect/>
            </a:stretch>
          </p:blipFill>
          <p:spPr>
            <a:xfrm flipH="1">
              <a:off x="0" y="0"/>
              <a:ext cx="5669921" cy="6978280"/>
            </a:xfrm>
            <a:prstGeom prst="rect">
              <a:avLst/>
            </a:prstGeom>
          </p:spPr>
        </p:pic>
      </p:grpSp>
      <p:sp>
        <p:nvSpPr>
          <p:cNvPr id="12" name="Freeform 12"/>
          <p:cNvSpPr/>
          <p:nvPr/>
        </p:nvSpPr>
        <p:spPr>
          <a:xfrm>
            <a:off x="6988380" y="1895475"/>
            <a:ext cx="4005794" cy="8204146"/>
          </a:xfrm>
          <a:custGeom>
            <a:avLst/>
            <a:gdLst/>
            <a:ahLst/>
            <a:cxnLst/>
            <a:rect l="l" t="t" r="r" b="b"/>
            <a:pathLst>
              <a:path w="4005794" h="8204146">
                <a:moveTo>
                  <a:pt x="0" y="0"/>
                </a:moveTo>
                <a:lnTo>
                  <a:pt x="4005794" y="0"/>
                </a:lnTo>
                <a:lnTo>
                  <a:pt x="4005794" y="8204146"/>
                </a:lnTo>
                <a:lnTo>
                  <a:pt x="0" y="8204146"/>
                </a:lnTo>
                <a:lnTo>
                  <a:pt x="0" y="0"/>
                </a:lnTo>
                <a:close/>
              </a:path>
            </a:pathLst>
          </a:custGeom>
          <a:blipFill>
            <a:blip r:embed="rId4"/>
            <a:stretch>
              <a:fillRect l="-27486" t="-2611" r="-45451" b="-2938"/>
            </a:stretch>
          </a:blipFill>
        </p:spPr>
        <p:txBody>
          <a:bodyPr/>
          <a:lstStyle/>
          <a:p>
            <a:endParaRPr lang="en-PK"/>
          </a:p>
        </p:txBody>
      </p:sp>
      <p:sp>
        <p:nvSpPr>
          <p:cNvPr id="13" name="TextBox 13"/>
          <p:cNvSpPr txBox="1"/>
          <p:nvPr/>
        </p:nvSpPr>
        <p:spPr>
          <a:xfrm>
            <a:off x="791382" y="367985"/>
            <a:ext cx="17030700" cy="1340752"/>
          </a:xfrm>
          <a:prstGeom prst="rect">
            <a:avLst/>
          </a:prstGeom>
        </p:spPr>
        <p:txBody>
          <a:bodyPr wrap="square" lIns="0" tIns="0" rIns="0" bIns="0" rtlCol="0" anchor="t">
            <a:spAutoFit/>
          </a:bodyPr>
          <a:lstStyle/>
          <a:p>
            <a:pPr marL="0" lvl="0" indent="0" algn="ctr">
              <a:lnSpc>
                <a:spcPts val="11199"/>
              </a:lnSpc>
              <a:spcBef>
                <a:spcPct val="0"/>
              </a:spcBef>
            </a:pPr>
            <a:r>
              <a:rPr lang="en-US" sz="8000" b="1" spc="311" dirty="0">
                <a:solidFill>
                  <a:srgbClr val="000000"/>
                </a:solidFill>
                <a:latin typeface="Lora"/>
              </a:rPr>
              <a:t>Advertising Campaign Objective</a:t>
            </a:r>
          </a:p>
        </p:txBody>
      </p:sp>
      <p:sp>
        <p:nvSpPr>
          <p:cNvPr id="14" name="TextBox 14"/>
          <p:cNvSpPr txBox="1"/>
          <p:nvPr/>
        </p:nvSpPr>
        <p:spPr>
          <a:xfrm rot="5400000">
            <a:off x="15667616" y="2798607"/>
            <a:ext cx="3279056" cy="423193"/>
          </a:xfrm>
          <a:prstGeom prst="rect">
            <a:avLst/>
          </a:prstGeom>
        </p:spPr>
        <p:txBody>
          <a:bodyPr lIns="0" tIns="0" rIns="0" bIns="0" rtlCol="0" anchor="t">
            <a:spAutoFit/>
          </a:bodyPr>
          <a:lstStyle/>
          <a:p>
            <a:pPr marL="0" lvl="1" indent="0" algn="r">
              <a:lnSpc>
                <a:spcPts val="3260"/>
              </a:lnSpc>
              <a:spcBef>
                <a:spcPct val="0"/>
              </a:spcBef>
            </a:pPr>
            <a:r>
              <a:rPr lang="en-US" sz="2000" u="none" strike="noStrike" spc="120" dirty="0">
                <a:solidFill>
                  <a:srgbClr val="000000"/>
                </a:solidFill>
                <a:latin typeface="Catamaran Bold"/>
              </a:rPr>
              <a:t>ROLE: BRAND OWNER</a:t>
            </a:r>
          </a:p>
        </p:txBody>
      </p:sp>
      <p:sp>
        <p:nvSpPr>
          <p:cNvPr id="15" name="TextBox 15"/>
          <p:cNvSpPr txBox="1"/>
          <p:nvPr/>
        </p:nvSpPr>
        <p:spPr>
          <a:xfrm rot="-5400000">
            <a:off x="162888" y="8489036"/>
            <a:ext cx="1973401" cy="423193"/>
          </a:xfrm>
          <a:prstGeom prst="rect">
            <a:avLst/>
          </a:prstGeom>
        </p:spPr>
        <p:txBody>
          <a:bodyPr lIns="0" tIns="0" rIns="0" bIns="0" rtlCol="0" anchor="t">
            <a:spAutoFit/>
          </a:bodyPr>
          <a:lstStyle/>
          <a:p>
            <a:pPr marL="0" lvl="1" indent="0" algn="l">
              <a:lnSpc>
                <a:spcPts val="3260"/>
              </a:lnSpc>
              <a:spcBef>
                <a:spcPct val="0"/>
              </a:spcBef>
            </a:pPr>
            <a:r>
              <a:rPr lang="en-US" sz="2000" u="none" strike="noStrike" spc="120" dirty="0">
                <a:solidFill>
                  <a:srgbClr val="000000"/>
                </a:solidFill>
                <a:latin typeface="Catamaran Bold"/>
              </a:rPr>
              <a:t>YEAR: 2024</a:t>
            </a:r>
          </a:p>
        </p:txBody>
      </p:sp>
      <p:sp>
        <p:nvSpPr>
          <p:cNvPr id="16" name="TextBox 16"/>
          <p:cNvSpPr txBox="1"/>
          <p:nvPr/>
        </p:nvSpPr>
        <p:spPr>
          <a:xfrm>
            <a:off x="1192452" y="2237146"/>
            <a:ext cx="2650320" cy="461665"/>
          </a:xfrm>
          <a:prstGeom prst="rect">
            <a:avLst/>
          </a:prstGeom>
        </p:spPr>
        <p:txBody>
          <a:bodyPr lIns="0" tIns="0" rIns="0" bIns="0" rtlCol="0" anchor="t">
            <a:spAutoFit/>
          </a:bodyPr>
          <a:lstStyle/>
          <a:p>
            <a:pPr marL="0" lvl="1" indent="0" algn="l">
              <a:lnSpc>
                <a:spcPts val="3585"/>
              </a:lnSpc>
              <a:spcBef>
                <a:spcPct val="0"/>
              </a:spcBef>
            </a:pPr>
            <a:r>
              <a:rPr lang="en-US" sz="2199" u="none" strike="noStrike" spc="131" dirty="0">
                <a:solidFill>
                  <a:srgbClr val="000000"/>
                </a:solidFill>
                <a:latin typeface="Catamaran Bold"/>
              </a:rPr>
              <a:t>OBJECTIVE</a:t>
            </a:r>
          </a:p>
        </p:txBody>
      </p:sp>
      <p:sp>
        <p:nvSpPr>
          <p:cNvPr id="17" name="TextBox 17"/>
          <p:cNvSpPr txBox="1"/>
          <p:nvPr/>
        </p:nvSpPr>
        <p:spPr>
          <a:xfrm>
            <a:off x="14608980" y="8247280"/>
            <a:ext cx="2650320" cy="413258"/>
          </a:xfrm>
          <a:prstGeom prst="rect">
            <a:avLst/>
          </a:prstGeom>
        </p:spPr>
        <p:txBody>
          <a:bodyPr lIns="0" tIns="0" rIns="0" bIns="0" rtlCol="0" anchor="t">
            <a:spAutoFit/>
          </a:bodyPr>
          <a:lstStyle/>
          <a:p>
            <a:pPr marL="0" lvl="1" indent="0" algn="r">
              <a:lnSpc>
                <a:spcPts val="3585"/>
              </a:lnSpc>
              <a:spcBef>
                <a:spcPct val="0"/>
              </a:spcBef>
            </a:pPr>
            <a:r>
              <a:rPr lang="en-US" sz="2199" spc="131" dirty="0">
                <a:solidFill>
                  <a:srgbClr val="000000"/>
                </a:solidFill>
                <a:latin typeface="Catamaran Bold"/>
              </a:rPr>
              <a:t>WHAT WE DO?</a:t>
            </a:r>
          </a:p>
        </p:txBody>
      </p:sp>
      <p:sp>
        <p:nvSpPr>
          <p:cNvPr id="18" name="TextBox 18"/>
          <p:cNvSpPr txBox="1"/>
          <p:nvPr/>
        </p:nvSpPr>
        <p:spPr>
          <a:xfrm>
            <a:off x="1192452" y="2772959"/>
            <a:ext cx="3064395" cy="1692771"/>
          </a:xfrm>
          <a:prstGeom prst="rect">
            <a:avLst/>
          </a:prstGeom>
        </p:spPr>
        <p:txBody>
          <a:bodyPr lIns="0" tIns="0" rIns="0" bIns="0" rtlCol="0" anchor="t">
            <a:spAutoFit/>
          </a:bodyPr>
          <a:lstStyle/>
          <a:p>
            <a:pPr marL="0" lvl="1" indent="0">
              <a:lnSpc>
                <a:spcPts val="3260"/>
              </a:lnSpc>
              <a:spcBef>
                <a:spcPct val="0"/>
              </a:spcBef>
            </a:pPr>
            <a:r>
              <a:rPr lang="en-US" sz="2100" dirty="0">
                <a:latin typeface="Catamaran" panose="020B0604020202020204" charset="0"/>
                <a:cs typeface="Catamaran" panose="020B0604020202020204" charset="0"/>
              </a:rPr>
              <a:t>Increase brand awareness and drive sales of </a:t>
            </a:r>
            <a:r>
              <a:rPr lang="en-US" sz="2100" dirty="0" err="1">
                <a:latin typeface="Catamaran" panose="020B0604020202020204" charset="0"/>
                <a:cs typeface="Catamaran" panose="020B0604020202020204" charset="0"/>
              </a:rPr>
              <a:t>EverGreen</a:t>
            </a:r>
            <a:r>
              <a:rPr lang="en-US" sz="2100" dirty="0">
                <a:latin typeface="Catamaran" panose="020B0604020202020204" charset="0"/>
                <a:cs typeface="Catamaran" panose="020B0604020202020204" charset="0"/>
              </a:rPr>
              <a:t> clothing by 20% within the next six months.</a:t>
            </a:r>
            <a:endParaRPr lang="en-US" sz="2100" u="none" strike="noStrike" dirty="0">
              <a:solidFill>
                <a:srgbClr val="000000"/>
              </a:solidFill>
              <a:latin typeface="Catamaran" panose="020B0604020202020204" charset="0"/>
              <a:cs typeface="Catamaran" panose="020B0604020202020204" charset="0"/>
            </a:endParaRPr>
          </a:p>
        </p:txBody>
      </p:sp>
      <p:sp>
        <p:nvSpPr>
          <p:cNvPr id="19" name="TextBox 19"/>
          <p:cNvSpPr txBox="1"/>
          <p:nvPr/>
        </p:nvSpPr>
        <p:spPr>
          <a:xfrm>
            <a:off x="13725707" y="8783093"/>
            <a:ext cx="3533594" cy="1269578"/>
          </a:xfrm>
          <a:prstGeom prst="rect">
            <a:avLst/>
          </a:prstGeom>
        </p:spPr>
        <p:txBody>
          <a:bodyPr wrap="square" lIns="0" tIns="0" rIns="0" bIns="0" rtlCol="0" anchor="t">
            <a:spAutoFit/>
          </a:bodyPr>
          <a:lstStyle/>
          <a:p>
            <a:pPr marL="0" lvl="1" indent="0" algn="r">
              <a:lnSpc>
                <a:spcPts val="3260"/>
              </a:lnSpc>
              <a:spcBef>
                <a:spcPct val="0"/>
              </a:spcBef>
            </a:pPr>
            <a:r>
              <a:rPr lang="en-US" sz="2100" dirty="0">
                <a:latin typeface="Catamaran" panose="020B0604020202020204" charset="0"/>
                <a:cs typeface="Catamaran" panose="020B0604020202020204" charset="0"/>
              </a:rPr>
              <a:t>Our mission is to revolutionize the way people perceive and experience everyday clothing. </a:t>
            </a:r>
            <a:endParaRPr lang="en-US" sz="2100" u="none" strike="noStrike" dirty="0">
              <a:solidFill>
                <a:srgbClr val="000000"/>
              </a:solidFill>
              <a:latin typeface="Catamaran" panose="020B0604020202020204" charset="0"/>
              <a:cs typeface="Catamaran" panose="020B0604020202020204" charset="0"/>
            </a:endParaRPr>
          </a:p>
        </p:txBody>
      </p:sp>
      <p:pic>
        <p:nvPicPr>
          <p:cNvPr id="20" name="Picture 19" descr="A green leaf with a black background&#10;&#10;Description automatically generated">
            <a:extLst>
              <a:ext uri="{FF2B5EF4-FFF2-40B4-BE49-F238E27FC236}">
                <a16:creationId xmlns:a16="http://schemas.microsoft.com/office/drawing/2014/main" id="{CA7AE436-E8E1-0037-EE49-7343B05563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6247" y="4318806"/>
            <a:ext cx="1861794" cy="1861794"/>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
        <p:cNvGrpSpPr/>
        <p:nvPr/>
      </p:nvGrpSpPr>
      <p:grpSpPr>
        <a:xfrm>
          <a:off x="0" y="0"/>
          <a:ext cx="0" cy="0"/>
          <a:chOff x="0" y="0"/>
          <a:chExt cx="0" cy="0"/>
        </a:xfrm>
      </p:grpSpPr>
      <p:sp>
        <p:nvSpPr>
          <p:cNvPr id="6" name="TextBox 6"/>
          <p:cNvSpPr txBox="1"/>
          <p:nvPr/>
        </p:nvSpPr>
        <p:spPr>
          <a:xfrm>
            <a:off x="1066800" y="7353300"/>
            <a:ext cx="5971147" cy="2585323"/>
          </a:xfrm>
          <a:prstGeom prst="rect">
            <a:avLst/>
          </a:prstGeom>
        </p:spPr>
        <p:txBody>
          <a:bodyPr lIns="0" tIns="0" rIns="0" bIns="0" rtlCol="0" anchor="t">
            <a:spAutoFit/>
          </a:bodyPr>
          <a:lstStyle/>
          <a:p>
            <a:pPr marL="342900" indent="-342900">
              <a:buFont typeface="Arial" panose="020B0604020202020204" pitchFamily="34" charset="0"/>
              <a:buChar char="•"/>
            </a:pPr>
            <a:r>
              <a:rPr lang="en-US" sz="2100" b="1" dirty="0">
                <a:latin typeface="Catamaran" panose="020B0604020202020204" charset="0"/>
                <a:cs typeface="Catamaran" panose="020B0604020202020204" charset="0"/>
              </a:rPr>
              <a:t>Demographic: </a:t>
            </a:r>
            <a:r>
              <a:rPr lang="en-US" sz="2100" dirty="0">
                <a:latin typeface="Catamaran" panose="020B0604020202020204" charset="0"/>
                <a:cs typeface="Catamaran" panose="020B0604020202020204" charset="0"/>
              </a:rPr>
              <a:t>Teenagers and youth aged 13-25, all genders</a:t>
            </a:r>
          </a:p>
          <a:p>
            <a:endParaRPr lang="en-US" sz="2100" dirty="0">
              <a:latin typeface="Catamaran" panose="020B0604020202020204" charset="0"/>
              <a:cs typeface="Catamaran" panose="020B0604020202020204" charset="0"/>
            </a:endParaRPr>
          </a:p>
          <a:p>
            <a:pPr marL="342900" indent="-342900">
              <a:buFont typeface="Arial" panose="020B0604020202020204" pitchFamily="34" charset="0"/>
              <a:buChar char="•"/>
            </a:pPr>
            <a:r>
              <a:rPr lang="en-US" sz="2100" b="1" dirty="0">
                <a:latin typeface="Catamaran" panose="020B0604020202020204" charset="0"/>
                <a:cs typeface="Catamaran" panose="020B0604020202020204" charset="0"/>
              </a:rPr>
              <a:t>Psychographic: </a:t>
            </a:r>
            <a:r>
              <a:rPr lang="en-US" sz="2100" dirty="0">
                <a:latin typeface="Catamaran" panose="020B0604020202020204" charset="0"/>
                <a:cs typeface="Catamaran" panose="020B0604020202020204" charset="0"/>
              </a:rPr>
              <a:t>Fashion-conscious, value quality and versatility</a:t>
            </a:r>
          </a:p>
          <a:p>
            <a:endParaRPr lang="en-US" sz="2100" dirty="0">
              <a:latin typeface="Catamaran" panose="020B0604020202020204" charset="0"/>
              <a:cs typeface="Catamaran" panose="020B0604020202020204" charset="0"/>
            </a:endParaRPr>
          </a:p>
          <a:p>
            <a:pPr marL="342900" indent="-342900">
              <a:buFont typeface="Arial" panose="020B0604020202020204" pitchFamily="34" charset="0"/>
              <a:buChar char="•"/>
            </a:pPr>
            <a:r>
              <a:rPr lang="en-US" sz="2100" b="1" dirty="0">
                <a:latin typeface="Catamaran" panose="020B0604020202020204" charset="0"/>
                <a:cs typeface="Catamaran" panose="020B0604020202020204" charset="0"/>
              </a:rPr>
              <a:t>Geographic: </a:t>
            </a:r>
            <a:r>
              <a:rPr lang="en-US" sz="2100" dirty="0">
                <a:latin typeface="Catamaran" panose="020B0604020202020204" charset="0"/>
                <a:cs typeface="Catamaran" panose="020B0604020202020204" charset="0"/>
              </a:rPr>
              <a:t>Urban and suburban areas with a high young population</a:t>
            </a:r>
          </a:p>
        </p:txBody>
      </p:sp>
      <p:sp>
        <p:nvSpPr>
          <p:cNvPr id="7" name="TextBox 7"/>
          <p:cNvSpPr txBox="1"/>
          <p:nvPr/>
        </p:nvSpPr>
        <p:spPr>
          <a:xfrm>
            <a:off x="9220201" y="1293877"/>
            <a:ext cx="9156287" cy="404598"/>
          </a:xfrm>
          <a:prstGeom prst="rect">
            <a:avLst/>
          </a:prstGeom>
        </p:spPr>
        <p:txBody>
          <a:bodyPr wrap="square" lIns="0" tIns="0" rIns="0" bIns="0" rtlCol="0" anchor="t">
            <a:spAutoFit/>
          </a:bodyPr>
          <a:lstStyle/>
          <a:p>
            <a:pPr marL="0" lvl="1" indent="0" algn="ctr">
              <a:lnSpc>
                <a:spcPts val="2740"/>
              </a:lnSpc>
              <a:spcBef>
                <a:spcPct val="0"/>
              </a:spcBef>
            </a:pPr>
            <a:r>
              <a:rPr lang="en-US" sz="4400" b="1" u="none" strike="noStrike" dirty="0">
                <a:solidFill>
                  <a:srgbClr val="000000"/>
                </a:solidFill>
                <a:latin typeface="Lora" panose="020B0604020202020204" charset="0"/>
              </a:rPr>
              <a:t>SECONDARY TARGET MARKETS</a:t>
            </a:r>
          </a:p>
        </p:txBody>
      </p:sp>
      <p:sp>
        <p:nvSpPr>
          <p:cNvPr id="8" name="AutoShape 8"/>
          <p:cNvSpPr/>
          <p:nvPr/>
        </p:nvSpPr>
        <p:spPr>
          <a:xfrm flipH="1" flipV="1">
            <a:off x="9067800" y="-342900"/>
            <a:ext cx="0" cy="11520852"/>
          </a:xfrm>
          <a:prstGeom prst="line">
            <a:avLst/>
          </a:prstGeom>
          <a:ln w="28575" cap="flat">
            <a:solidFill>
              <a:srgbClr val="000000"/>
            </a:solidFill>
            <a:prstDash val="solid"/>
            <a:headEnd type="none" w="sm" len="sm"/>
            <a:tailEnd type="none" w="sm" len="sm"/>
          </a:ln>
        </p:spPr>
        <p:txBody>
          <a:bodyPr/>
          <a:lstStyle/>
          <a:p>
            <a:endParaRPr lang="en-PK"/>
          </a:p>
        </p:txBody>
      </p:sp>
      <p:sp>
        <p:nvSpPr>
          <p:cNvPr id="24" name="TextBox 7"/>
          <p:cNvSpPr txBox="1"/>
          <p:nvPr/>
        </p:nvSpPr>
        <p:spPr>
          <a:xfrm>
            <a:off x="520281" y="1293877"/>
            <a:ext cx="8246567" cy="404598"/>
          </a:xfrm>
          <a:prstGeom prst="rect">
            <a:avLst/>
          </a:prstGeom>
        </p:spPr>
        <p:txBody>
          <a:bodyPr wrap="square" lIns="0" tIns="0" rIns="0" bIns="0" rtlCol="0" anchor="t">
            <a:spAutoFit/>
          </a:bodyPr>
          <a:lstStyle/>
          <a:p>
            <a:pPr marL="0" lvl="1" indent="0" algn="ctr">
              <a:lnSpc>
                <a:spcPts val="2740"/>
              </a:lnSpc>
              <a:spcBef>
                <a:spcPct val="0"/>
              </a:spcBef>
            </a:pPr>
            <a:r>
              <a:rPr lang="en-US" sz="4400" b="1" u="none" strike="noStrike" dirty="0">
                <a:solidFill>
                  <a:srgbClr val="000000"/>
                </a:solidFill>
                <a:latin typeface="Lora" panose="020B0604020202020204" charset="0"/>
              </a:rPr>
              <a:t>PRIMARY TARGET MARKETS</a:t>
            </a:r>
          </a:p>
        </p:txBody>
      </p:sp>
      <p:sp>
        <p:nvSpPr>
          <p:cNvPr id="32" name="TextBox 7"/>
          <p:cNvSpPr txBox="1"/>
          <p:nvPr/>
        </p:nvSpPr>
        <p:spPr>
          <a:xfrm>
            <a:off x="130526" y="6667500"/>
            <a:ext cx="7843693" cy="365100"/>
          </a:xfrm>
          <a:prstGeom prst="rect">
            <a:avLst/>
          </a:prstGeom>
        </p:spPr>
        <p:txBody>
          <a:bodyPr wrap="square" lIns="0" tIns="0" rIns="0" bIns="0" rtlCol="0" anchor="t">
            <a:spAutoFit/>
          </a:bodyPr>
          <a:lstStyle/>
          <a:p>
            <a:pPr marL="0" lvl="1" indent="0" algn="ctr">
              <a:lnSpc>
                <a:spcPts val="2740"/>
              </a:lnSpc>
              <a:spcBef>
                <a:spcPct val="0"/>
              </a:spcBef>
            </a:pPr>
            <a:r>
              <a:rPr lang="en-US" sz="2800" b="1" u="none" strike="noStrike" dirty="0">
                <a:solidFill>
                  <a:srgbClr val="000000"/>
                </a:solidFill>
                <a:latin typeface="Lora" panose="020B0604020202020204" charset="0"/>
              </a:rPr>
              <a:t>MARKETING SEGMENTATION</a:t>
            </a:r>
          </a:p>
        </p:txBody>
      </p:sp>
      <p:pic>
        <p:nvPicPr>
          <p:cNvPr id="40" name="Picture 3"/>
          <p:cNvPicPr>
            <a:picLocks noChangeAspect="1"/>
          </p:cNvPicPr>
          <p:nvPr/>
        </p:nvPicPr>
        <p:blipFill rotWithShape="1">
          <a:blip r:embed="rId2"/>
          <a:srcRect t="7037"/>
          <a:stretch/>
        </p:blipFill>
        <p:spPr>
          <a:xfrm>
            <a:off x="6477000" y="1778153"/>
            <a:ext cx="4579697" cy="6386133"/>
          </a:xfrm>
          <a:prstGeom prst="rect">
            <a:avLst/>
          </a:prstGeom>
        </p:spPr>
      </p:pic>
      <p:sp>
        <p:nvSpPr>
          <p:cNvPr id="36" name="Rectangle 35"/>
          <p:cNvSpPr/>
          <p:nvPr/>
        </p:nvSpPr>
        <p:spPr>
          <a:xfrm>
            <a:off x="1066800" y="2022802"/>
            <a:ext cx="6907419" cy="2031325"/>
          </a:xfrm>
          <a:prstGeom prst="rect">
            <a:avLst/>
          </a:prstGeom>
        </p:spPr>
        <p:txBody>
          <a:bodyPr wrap="square">
            <a:spAutoFit/>
          </a:bodyPr>
          <a:lstStyle/>
          <a:p>
            <a:pPr algn="ctr"/>
            <a:r>
              <a:rPr lang="en-US" sz="2100" dirty="0">
                <a:latin typeface="Catamaran" panose="020B0604020202020204" charset="0"/>
                <a:cs typeface="Catamaran" panose="020B0604020202020204" charset="0"/>
              </a:rPr>
              <a:t>The primary target market for </a:t>
            </a:r>
            <a:r>
              <a:rPr lang="en-US" sz="2100" dirty="0" err="1">
                <a:latin typeface="Catamaran" panose="020B0604020202020204" charset="0"/>
                <a:cs typeface="Catamaran" panose="020B0604020202020204" charset="0"/>
              </a:rPr>
              <a:t>EverGreen</a:t>
            </a:r>
            <a:r>
              <a:rPr lang="en-US" sz="2100" dirty="0">
                <a:latin typeface="Catamaran" panose="020B0604020202020204" charset="0"/>
                <a:cs typeface="Catamaran" panose="020B0604020202020204" charset="0"/>
              </a:rPr>
              <a:t> clothing is teenagers and youth aged between 13 to 25 years old. This demographic is particularly attracted to fashionable clothing trends and values quality in their clothing choices. They seek garments that reflect their individuality and style while offering durability and longevity.</a:t>
            </a:r>
          </a:p>
        </p:txBody>
      </p:sp>
      <p:sp>
        <p:nvSpPr>
          <p:cNvPr id="39" name="Rectangle 38"/>
          <p:cNvSpPr/>
          <p:nvPr/>
        </p:nvSpPr>
        <p:spPr>
          <a:xfrm>
            <a:off x="10055609" y="2022802"/>
            <a:ext cx="7703898" cy="2031325"/>
          </a:xfrm>
          <a:prstGeom prst="rect">
            <a:avLst/>
          </a:prstGeom>
        </p:spPr>
        <p:txBody>
          <a:bodyPr wrap="square">
            <a:spAutoFit/>
          </a:bodyPr>
          <a:lstStyle/>
          <a:p>
            <a:pPr algn="ctr"/>
            <a:r>
              <a:rPr lang="en-US" sz="2100" dirty="0">
                <a:latin typeface="Catamaran" panose="020B0604020202020204" charset="0"/>
                <a:cs typeface="Catamaran" panose="020B0604020202020204" charset="0"/>
              </a:rPr>
              <a:t>The secondary target market for </a:t>
            </a:r>
            <a:r>
              <a:rPr lang="en-US" sz="2100" dirty="0" err="1">
                <a:latin typeface="Catamaran" panose="020B0604020202020204" charset="0"/>
                <a:cs typeface="Catamaran" panose="020B0604020202020204" charset="0"/>
              </a:rPr>
              <a:t>EverGreen</a:t>
            </a:r>
            <a:r>
              <a:rPr lang="en-US" sz="2100" dirty="0">
                <a:latin typeface="Catamaran" panose="020B0604020202020204" charset="0"/>
                <a:cs typeface="Catamaran" panose="020B0604020202020204" charset="0"/>
              </a:rPr>
              <a:t> clothing encompasses all age groups and genders. It aims to appeal young adults, adults, and even older individuals, who appreciate high-quality clothing that transcends age and gender boundaries. By offering versatile and fashionable designs, EverGreen aims to cater to the diverse tastes and preferences of consumers across different demographics.</a:t>
            </a:r>
          </a:p>
        </p:txBody>
      </p:sp>
      <p:sp>
        <p:nvSpPr>
          <p:cNvPr id="25" name="TextBox 6"/>
          <p:cNvSpPr txBox="1"/>
          <p:nvPr/>
        </p:nvSpPr>
        <p:spPr>
          <a:xfrm>
            <a:off x="10161382" y="7353300"/>
            <a:ext cx="5971147" cy="2262158"/>
          </a:xfrm>
          <a:prstGeom prst="rect">
            <a:avLst/>
          </a:prstGeom>
        </p:spPr>
        <p:txBody>
          <a:bodyPr lIns="0" tIns="0" rIns="0" bIns="0" rtlCol="0" anchor="t">
            <a:spAutoFit/>
          </a:bodyPr>
          <a:lstStyle/>
          <a:p>
            <a:pPr marL="342900" indent="-342900">
              <a:buFont typeface="Arial" panose="020B0604020202020204" pitchFamily="34" charset="0"/>
              <a:buChar char="•"/>
            </a:pPr>
            <a:r>
              <a:rPr lang="en-US" sz="2100" b="1" dirty="0">
                <a:latin typeface="Catamaran" panose="020B0604020202020204" charset="0"/>
                <a:cs typeface="Catamaran" panose="020B0604020202020204" charset="0"/>
              </a:rPr>
              <a:t>Demographic: </a:t>
            </a:r>
            <a:r>
              <a:rPr lang="en-US" sz="2100" dirty="0">
                <a:latin typeface="Catamaran" panose="020B0604020202020204" charset="0"/>
                <a:cs typeface="Catamaran" panose="020B0604020202020204" charset="0"/>
              </a:rPr>
              <a:t>All age groups and genders</a:t>
            </a:r>
          </a:p>
          <a:p>
            <a:endParaRPr lang="en-US" sz="2100" dirty="0">
              <a:latin typeface="Catamaran" panose="020B0604020202020204" charset="0"/>
              <a:cs typeface="Catamaran" panose="020B0604020202020204" charset="0"/>
            </a:endParaRPr>
          </a:p>
          <a:p>
            <a:pPr marL="342900" indent="-342900">
              <a:buFont typeface="Arial" panose="020B0604020202020204" pitchFamily="34" charset="0"/>
              <a:buChar char="•"/>
            </a:pPr>
            <a:r>
              <a:rPr lang="en-US" sz="2100" b="1" dirty="0">
                <a:latin typeface="Catamaran" panose="020B0604020202020204" charset="0"/>
                <a:cs typeface="Catamaran" panose="020B0604020202020204" charset="0"/>
              </a:rPr>
              <a:t>Psychographic: </a:t>
            </a:r>
            <a:r>
              <a:rPr lang="en-US" sz="2100" dirty="0">
                <a:latin typeface="Catamaran" panose="020B0604020202020204" charset="0"/>
                <a:cs typeface="Catamaran" panose="020B0604020202020204" charset="0"/>
              </a:rPr>
              <a:t>Quality and style </a:t>
            </a:r>
            <a:r>
              <a:rPr lang="en-US" sz="2100" dirty="0" err="1">
                <a:latin typeface="Catamaran" panose="020B0604020202020204" charset="0"/>
                <a:cs typeface="Catamaran" panose="020B0604020202020204" charset="0"/>
              </a:rPr>
              <a:t>prioritizers</a:t>
            </a:r>
            <a:r>
              <a:rPr lang="en-US" sz="2100" dirty="0">
                <a:latin typeface="Catamaran" panose="020B0604020202020204" charset="0"/>
                <a:cs typeface="Catamaran" panose="020B0604020202020204" charset="0"/>
              </a:rPr>
              <a:t> across demographics</a:t>
            </a:r>
          </a:p>
          <a:p>
            <a:endParaRPr lang="en-US" sz="2100" dirty="0">
              <a:latin typeface="Catamaran" panose="020B0604020202020204" charset="0"/>
              <a:cs typeface="Catamaran" panose="020B0604020202020204" charset="0"/>
            </a:endParaRPr>
          </a:p>
          <a:p>
            <a:pPr marL="342900" indent="-342900">
              <a:buFont typeface="Arial" panose="020B0604020202020204" pitchFamily="34" charset="0"/>
              <a:buChar char="•"/>
            </a:pPr>
            <a:r>
              <a:rPr lang="en-US" sz="2100" b="1" dirty="0">
                <a:latin typeface="Catamaran" panose="020B0604020202020204" charset="0"/>
                <a:cs typeface="Catamaran" panose="020B0604020202020204" charset="0"/>
              </a:rPr>
              <a:t>Geographic: </a:t>
            </a:r>
            <a:r>
              <a:rPr lang="en-US" sz="2100" dirty="0">
                <a:latin typeface="Catamaran" panose="020B0604020202020204" charset="0"/>
                <a:cs typeface="Catamaran" panose="020B0604020202020204" charset="0"/>
              </a:rPr>
              <a:t>Nationwide coverage, urban and rural areas</a:t>
            </a:r>
          </a:p>
        </p:txBody>
      </p:sp>
      <p:sp>
        <p:nvSpPr>
          <p:cNvPr id="33" name="TextBox 7"/>
          <p:cNvSpPr txBox="1"/>
          <p:nvPr/>
        </p:nvSpPr>
        <p:spPr>
          <a:xfrm>
            <a:off x="9527454" y="6667500"/>
            <a:ext cx="7843693" cy="365100"/>
          </a:xfrm>
          <a:prstGeom prst="rect">
            <a:avLst/>
          </a:prstGeom>
        </p:spPr>
        <p:txBody>
          <a:bodyPr wrap="square" lIns="0" tIns="0" rIns="0" bIns="0" rtlCol="0" anchor="t">
            <a:spAutoFit/>
          </a:bodyPr>
          <a:lstStyle/>
          <a:p>
            <a:pPr marL="0" lvl="1" indent="0" algn="ctr">
              <a:lnSpc>
                <a:spcPts val="2740"/>
              </a:lnSpc>
              <a:spcBef>
                <a:spcPct val="0"/>
              </a:spcBef>
            </a:pPr>
            <a:r>
              <a:rPr lang="en-US" sz="2800" b="1" u="none" strike="noStrike" dirty="0">
                <a:solidFill>
                  <a:srgbClr val="000000"/>
                </a:solidFill>
                <a:latin typeface="Lora" panose="020B0604020202020204" charset="0"/>
              </a:rPr>
              <a:t>MARKETING SEGMENTATION</a:t>
            </a:r>
          </a:p>
        </p:txBody>
      </p:sp>
      <p:pic>
        <p:nvPicPr>
          <p:cNvPr id="3" name="Picture 2" descr="A green leaf with a black background&#10;&#10;Description automatically generated">
            <a:extLst>
              <a:ext uri="{FF2B5EF4-FFF2-40B4-BE49-F238E27FC236}">
                <a16:creationId xmlns:a16="http://schemas.microsoft.com/office/drawing/2014/main" id="{FA36296B-B995-7D35-C0D2-21EAE36E0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7800" y="8684561"/>
            <a:ext cx="1861794" cy="1861794"/>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
        <p:cNvGrpSpPr/>
        <p:nvPr/>
      </p:nvGrpSpPr>
      <p:grpSpPr>
        <a:xfrm>
          <a:off x="0" y="0"/>
          <a:ext cx="0" cy="0"/>
          <a:chOff x="0" y="0"/>
          <a:chExt cx="0" cy="0"/>
        </a:xfrm>
      </p:grpSpPr>
      <p:sp>
        <p:nvSpPr>
          <p:cNvPr id="29" name="TextBox 29"/>
          <p:cNvSpPr txBox="1"/>
          <p:nvPr/>
        </p:nvSpPr>
        <p:spPr>
          <a:xfrm>
            <a:off x="1" y="3926131"/>
            <a:ext cx="5999700" cy="2487861"/>
          </a:xfrm>
          <a:prstGeom prst="rect">
            <a:avLst/>
          </a:prstGeom>
        </p:spPr>
        <p:txBody>
          <a:bodyPr wrap="square" lIns="0" tIns="0" rIns="0" bIns="0" rtlCol="0" anchor="t">
            <a:spAutoFit/>
          </a:bodyPr>
          <a:lstStyle/>
          <a:p>
            <a:pPr marL="0" lvl="0" indent="0" algn="ctr">
              <a:lnSpc>
                <a:spcPts val="9679"/>
              </a:lnSpc>
              <a:spcBef>
                <a:spcPct val="0"/>
              </a:spcBef>
            </a:pPr>
            <a:r>
              <a:rPr lang="en-US" sz="8000" b="1" spc="311" dirty="0">
                <a:solidFill>
                  <a:srgbClr val="000000"/>
                </a:solidFill>
                <a:latin typeface="Lora"/>
              </a:rPr>
              <a:t>PRINT </a:t>
            </a:r>
          </a:p>
          <a:p>
            <a:pPr marL="0" lvl="0" indent="0" algn="ctr">
              <a:lnSpc>
                <a:spcPts val="9679"/>
              </a:lnSpc>
              <a:spcBef>
                <a:spcPct val="0"/>
              </a:spcBef>
            </a:pPr>
            <a:r>
              <a:rPr lang="en-US" sz="8000" b="1" spc="311" dirty="0">
                <a:solidFill>
                  <a:srgbClr val="000000"/>
                </a:solidFill>
                <a:latin typeface="Lora"/>
              </a:rPr>
              <a:t>AD</a:t>
            </a: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700" y="0"/>
            <a:ext cx="12278064" cy="10292675"/>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25209" y="6754179"/>
            <a:ext cx="20248078" cy="0"/>
          </a:xfrm>
          <a:prstGeom prst="line">
            <a:avLst/>
          </a:prstGeom>
          <a:ln w="28575" cap="flat">
            <a:solidFill>
              <a:srgbClr val="000000"/>
            </a:solidFill>
            <a:prstDash val="solid"/>
            <a:headEnd type="none" w="sm" len="sm"/>
            <a:tailEnd type="none" w="sm" len="sm"/>
          </a:ln>
        </p:spPr>
        <p:txBody>
          <a:bodyPr/>
          <a:lstStyle/>
          <a:p>
            <a:endParaRPr lang="en-PK"/>
          </a:p>
        </p:txBody>
      </p:sp>
      <p:grpSp>
        <p:nvGrpSpPr>
          <p:cNvPr id="3" name="Group 3"/>
          <p:cNvGrpSpPr/>
          <p:nvPr/>
        </p:nvGrpSpPr>
        <p:grpSpPr>
          <a:xfrm>
            <a:off x="4709440" y="1358619"/>
            <a:ext cx="8692615" cy="9023915"/>
            <a:chOff x="0" y="0"/>
            <a:chExt cx="11590154" cy="12031886"/>
          </a:xfrm>
        </p:grpSpPr>
        <p:pic>
          <p:nvPicPr>
            <p:cNvPr id="4" name="Picture 4"/>
            <p:cNvPicPr>
              <a:picLocks noChangeAspect="1"/>
            </p:cNvPicPr>
            <p:nvPr/>
          </p:nvPicPr>
          <p:blipFill>
            <a:blip r:embed="rId2"/>
            <a:srcRect l="13920" t="4667" r="27362" b="3900"/>
            <a:stretch>
              <a:fillRect/>
            </a:stretch>
          </p:blipFill>
          <p:spPr>
            <a:xfrm>
              <a:off x="0" y="0"/>
              <a:ext cx="11590154" cy="12031886"/>
            </a:xfrm>
            <a:prstGeom prst="rect">
              <a:avLst/>
            </a:prstGeom>
          </p:spPr>
        </p:pic>
      </p:grpSp>
      <p:grpSp>
        <p:nvGrpSpPr>
          <p:cNvPr id="5" name="Group 5"/>
          <p:cNvGrpSpPr/>
          <p:nvPr/>
        </p:nvGrpSpPr>
        <p:grpSpPr>
          <a:xfrm>
            <a:off x="1457063" y="6406585"/>
            <a:ext cx="666612" cy="6666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9161"/>
            </a:solidFill>
            <a:ln w="28575" cap="sq">
              <a:solidFill>
                <a:srgbClr val="000000"/>
              </a:solidFill>
              <a:prstDash val="solid"/>
              <a:miter/>
            </a:ln>
          </p:spPr>
          <p:txBody>
            <a:bodyPr/>
            <a:lstStyle/>
            <a:p>
              <a:endParaRPr lang="en-PK"/>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12799401" y="6406585"/>
            <a:ext cx="666612" cy="66661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9161"/>
            </a:solidFill>
            <a:ln w="28575" cap="sq">
              <a:solidFill>
                <a:srgbClr val="000000"/>
              </a:solidFill>
              <a:prstDash val="solid"/>
              <a:miter/>
            </a:ln>
          </p:spPr>
          <p:txBody>
            <a:bodyPr/>
            <a:lstStyle/>
            <a:p>
              <a:endParaRPr lang="en-PK"/>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4821987" y="6406585"/>
            <a:ext cx="666612" cy="66661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9161"/>
            </a:solidFill>
            <a:ln w="28575" cap="sq">
              <a:solidFill>
                <a:srgbClr val="000000"/>
              </a:solidFill>
              <a:prstDash val="solid"/>
              <a:miter/>
            </a:ln>
          </p:spPr>
          <p:txBody>
            <a:bodyPr/>
            <a:lstStyle/>
            <a:p>
              <a:endParaRPr lang="en-PK"/>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16164326" y="6406585"/>
            <a:ext cx="666612" cy="66661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9161"/>
            </a:solidFill>
            <a:ln w="28575" cap="sq">
              <a:solidFill>
                <a:srgbClr val="000000"/>
              </a:solidFill>
              <a:prstDash val="solid"/>
              <a:miter/>
            </a:ln>
          </p:spPr>
          <p:txBody>
            <a:bodyPr/>
            <a:lstStyle/>
            <a:p>
              <a:endParaRPr lang="en-PK"/>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1651437" y="6503989"/>
            <a:ext cx="277862" cy="394339"/>
          </a:xfrm>
          <a:prstGeom prst="rect">
            <a:avLst/>
          </a:prstGeom>
        </p:spPr>
        <p:txBody>
          <a:bodyPr lIns="0" tIns="0" rIns="0" bIns="0" rtlCol="0" anchor="t">
            <a:spAutoFit/>
          </a:bodyPr>
          <a:lstStyle/>
          <a:p>
            <a:pPr marL="0" lvl="1" indent="0" algn="ctr">
              <a:lnSpc>
                <a:spcPts val="3260"/>
              </a:lnSpc>
              <a:spcBef>
                <a:spcPct val="0"/>
              </a:spcBef>
            </a:pPr>
            <a:r>
              <a:rPr lang="en-US" sz="2000" spc="120" dirty="0">
                <a:solidFill>
                  <a:srgbClr val="000000"/>
                </a:solidFill>
                <a:latin typeface="Catamaran Bold"/>
              </a:rPr>
              <a:t>1</a:t>
            </a:r>
          </a:p>
        </p:txBody>
      </p:sp>
      <p:sp>
        <p:nvSpPr>
          <p:cNvPr id="18" name="TextBox 18"/>
          <p:cNvSpPr txBox="1"/>
          <p:nvPr/>
        </p:nvSpPr>
        <p:spPr>
          <a:xfrm>
            <a:off x="12979042" y="6503989"/>
            <a:ext cx="307330" cy="394339"/>
          </a:xfrm>
          <a:prstGeom prst="rect">
            <a:avLst/>
          </a:prstGeom>
        </p:spPr>
        <p:txBody>
          <a:bodyPr lIns="0" tIns="0" rIns="0" bIns="0" rtlCol="0" anchor="t">
            <a:spAutoFit/>
          </a:bodyPr>
          <a:lstStyle/>
          <a:p>
            <a:pPr marL="0" lvl="1" indent="0" algn="ctr">
              <a:lnSpc>
                <a:spcPts val="3260"/>
              </a:lnSpc>
              <a:spcBef>
                <a:spcPct val="0"/>
              </a:spcBef>
            </a:pPr>
            <a:r>
              <a:rPr lang="en-US" sz="2000" spc="120" dirty="0">
                <a:solidFill>
                  <a:srgbClr val="000000"/>
                </a:solidFill>
                <a:latin typeface="Catamaran Bold"/>
              </a:rPr>
              <a:t>3</a:t>
            </a:r>
          </a:p>
        </p:txBody>
      </p:sp>
      <p:sp>
        <p:nvSpPr>
          <p:cNvPr id="19" name="TextBox 19"/>
          <p:cNvSpPr txBox="1"/>
          <p:nvPr/>
        </p:nvSpPr>
        <p:spPr>
          <a:xfrm>
            <a:off x="5001219" y="6503989"/>
            <a:ext cx="308149" cy="394339"/>
          </a:xfrm>
          <a:prstGeom prst="rect">
            <a:avLst/>
          </a:prstGeom>
        </p:spPr>
        <p:txBody>
          <a:bodyPr lIns="0" tIns="0" rIns="0" bIns="0" rtlCol="0" anchor="t">
            <a:spAutoFit/>
          </a:bodyPr>
          <a:lstStyle/>
          <a:p>
            <a:pPr marL="0" lvl="1" indent="0" algn="ctr">
              <a:lnSpc>
                <a:spcPts val="3260"/>
              </a:lnSpc>
              <a:spcBef>
                <a:spcPct val="0"/>
              </a:spcBef>
            </a:pPr>
            <a:r>
              <a:rPr lang="en-US" sz="2000" spc="120" dirty="0">
                <a:solidFill>
                  <a:srgbClr val="000000"/>
                </a:solidFill>
                <a:latin typeface="Catamaran Bold"/>
              </a:rPr>
              <a:t>2</a:t>
            </a:r>
          </a:p>
        </p:txBody>
      </p:sp>
      <p:sp>
        <p:nvSpPr>
          <p:cNvPr id="20" name="TextBox 20"/>
          <p:cNvSpPr txBox="1"/>
          <p:nvPr/>
        </p:nvSpPr>
        <p:spPr>
          <a:xfrm>
            <a:off x="16334293" y="6503989"/>
            <a:ext cx="326678" cy="394339"/>
          </a:xfrm>
          <a:prstGeom prst="rect">
            <a:avLst/>
          </a:prstGeom>
        </p:spPr>
        <p:txBody>
          <a:bodyPr lIns="0" tIns="0" rIns="0" bIns="0" rtlCol="0" anchor="t">
            <a:spAutoFit/>
          </a:bodyPr>
          <a:lstStyle/>
          <a:p>
            <a:pPr marL="0" lvl="1" indent="0" algn="ctr">
              <a:lnSpc>
                <a:spcPts val="3260"/>
              </a:lnSpc>
              <a:spcBef>
                <a:spcPct val="0"/>
              </a:spcBef>
            </a:pPr>
            <a:r>
              <a:rPr lang="en-US" sz="2000" spc="120" dirty="0">
                <a:solidFill>
                  <a:srgbClr val="000000"/>
                </a:solidFill>
                <a:latin typeface="Catamaran Bold"/>
              </a:rPr>
              <a:t>4</a:t>
            </a:r>
          </a:p>
        </p:txBody>
      </p:sp>
      <p:sp>
        <p:nvSpPr>
          <p:cNvPr id="21" name="TextBox 21"/>
          <p:cNvSpPr txBox="1"/>
          <p:nvPr/>
        </p:nvSpPr>
        <p:spPr>
          <a:xfrm>
            <a:off x="107906" y="7573903"/>
            <a:ext cx="3364925" cy="423193"/>
          </a:xfrm>
          <a:prstGeom prst="rect">
            <a:avLst/>
          </a:prstGeom>
        </p:spPr>
        <p:txBody>
          <a:bodyPr lIns="0" tIns="0" rIns="0" bIns="0" rtlCol="0" anchor="t">
            <a:spAutoFit/>
          </a:bodyPr>
          <a:lstStyle/>
          <a:p>
            <a:pPr marL="0" lvl="1" indent="0" algn="ctr">
              <a:lnSpc>
                <a:spcPts val="3585"/>
              </a:lnSpc>
              <a:spcBef>
                <a:spcPct val="0"/>
              </a:spcBef>
            </a:pPr>
            <a:r>
              <a:rPr lang="en-US" sz="2000" b="1" u="none" strike="noStrike" spc="131" dirty="0">
                <a:solidFill>
                  <a:srgbClr val="000000"/>
                </a:solidFill>
                <a:latin typeface="Catamaran Bold"/>
              </a:rPr>
              <a:t>VISUAL STORY TELLING</a:t>
            </a:r>
          </a:p>
        </p:txBody>
      </p:sp>
      <p:sp>
        <p:nvSpPr>
          <p:cNvPr id="22" name="TextBox 22"/>
          <p:cNvSpPr txBox="1"/>
          <p:nvPr/>
        </p:nvSpPr>
        <p:spPr>
          <a:xfrm>
            <a:off x="11594667" y="7593656"/>
            <a:ext cx="3364925" cy="423193"/>
          </a:xfrm>
          <a:prstGeom prst="rect">
            <a:avLst/>
          </a:prstGeom>
        </p:spPr>
        <p:txBody>
          <a:bodyPr lIns="0" tIns="0" rIns="0" bIns="0" rtlCol="0" anchor="t">
            <a:spAutoFit/>
          </a:bodyPr>
          <a:lstStyle/>
          <a:p>
            <a:pPr marL="0" lvl="1" indent="0" algn="ctr">
              <a:lnSpc>
                <a:spcPts val="3585"/>
              </a:lnSpc>
              <a:spcBef>
                <a:spcPct val="0"/>
              </a:spcBef>
            </a:pPr>
            <a:r>
              <a:rPr lang="en-US" sz="2000" b="1" u="none" strike="noStrike" spc="131" dirty="0">
                <a:solidFill>
                  <a:srgbClr val="000000"/>
                </a:solidFill>
                <a:latin typeface="Catamaran Bold"/>
              </a:rPr>
              <a:t>FLEXIBILE DISTRIBUTION</a:t>
            </a:r>
          </a:p>
        </p:txBody>
      </p:sp>
      <p:sp>
        <p:nvSpPr>
          <p:cNvPr id="23" name="TextBox 23"/>
          <p:cNvSpPr txBox="1"/>
          <p:nvPr/>
        </p:nvSpPr>
        <p:spPr>
          <a:xfrm>
            <a:off x="3472831" y="7573903"/>
            <a:ext cx="3364925" cy="423193"/>
          </a:xfrm>
          <a:prstGeom prst="rect">
            <a:avLst/>
          </a:prstGeom>
        </p:spPr>
        <p:txBody>
          <a:bodyPr lIns="0" tIns="0" rIns="0" bIns="0" rtlCol="0" anchor="t">
            <a:spAutoFit/>
          </a:bodyPr>
          <a:lstStyle/>
          <a:p>
            <a:pPr marL="0" lvl="1" indent="0" algn="ctr">
              <a:lnSpc>
                <a:spcPts val="3585"/>
              </a:lnSpc>
              <a:spcBef>
                <a:spcPct val="0"/>
              </a:spcBef>
            </a:pPr>
            <a:r>
              <a:rPr lang="en-US" sz="2000" b="1" u="none" strike="noStrike" spc="131" dirty="0">
                <a:solidFill>
                  <a:srgbClr val="000000"/>
                </a:solidFill>
                <a:latin typeface="Catamaran Bold"/>
              </a:rPr>
              <a:t>ENGAGING AUDIENCE</a:t>
            </a:r>
          </a:p>
        </p:txBody>
      </p:sp>
      <p:sp>
        <p:nvSpPr>
          <p:cNvPr id="24" name="TextBox 24"/>
          <p:cNvSpPr txBox="1"/>
          <p:nvPr/>
        </p:nvSpPr>
        <p:spPr>
          <a:xfrm>
            <a:off x="14978508" y="7573903"/>
            <a:ext cx="3364925" cy="430887"/>
          </a:xfrm>
          <a:prstGeom prst="rect">
            <a:avLst/>
          </a:prstGeom>
        </p:spPr>
        <p:txBody>
          <a:bodyPr lIns="0" tIns="0" rIns="0" bIns="0" rtlCol="0" anchor="t">
            <a:spAutoFit/>
          </a:bodyPr>
          <a:lstStyle/>
          <a:p>
            <a:pPr marL="0" lvl="1" indent="0" algn="ctr">
              <a:lnSpc>
                <a:spcPts val="3585"/>
              </a:lnSpc>
              <a:spcBef>
                <a:spcPct val="0"/>
              </a:spcBef>
            </a:pPr>
            <a:r>
              <a:rPr lang="en-US" sz="2199" b="1" u="none" strike="noStrike" spc="131" dirty="0">
                <a:solidFill>
                  <a:srgbClr val="000000"/>
                </a:solidFill>
                <a:latin typeface="Catamaran Bold"/>
              </a:rPr>
              <a:t>MAXIMIZING REACH</a:t>
            </a:r>
          </a:p>
        </p:txBody>
      </p:sp>
      <p:sp>
        <p:nvSpPr>
          <p:cNvPr id="25" name="TextBox 25"/>
          <p:cNvSpPr txBox="1"/>
          <p:nvPr/>
        </p:nvSpPr>
        <p:spPr>
          <a:xfrm>
            <a:off x="481173" y="8016849"/>
            <a:ext cx="2618391" cy="1292662"/>
          </a:xfrm>
          <a:prstGeom prst="rect">
            <a:avLst/>
          </a:prstGeom>
        </p:spPr>
        <p:txBody>
          <a:bodyPr lIns="0" tIns="0" rIns="0" bIns="0" rtlCol="0" anchor="t">
            <a:spAutoFit/>
          </a:bodyPr>
          <a:lstStyle/>
          <a:p>
            <a:pPr algn="ctr"/>
            <a:r>
              <a:rPr lang="en-US" sz="2100" dirty="0">
                <a:latin typeface="Catamaran" panose="020B0604020202020204" charset="0"/>
                <a:cs typeface="Catamaran" panose="020B0604020202020204" charset="0"/>
              </a:rPr>
              <a:t>Utilizing dynamic visuals to showcase </a:t>
            </a:r>
            <a:r>
              <a:rPr lang="en-US" sz="2100" dirty="0" err="1">
                <a:latin typeface="Catamaran" panose="020B0604020202020204" charset="0"/>
                <a:cs typeface="Catamaran" panose="020B0604020202020204" charset="0"/>
              </a:rPr>
              <a:t>EverGreen</a:t>
            </a:r>
            <a:r>
              <a:rPr lang="en-US" sz="2100" dirty="0">
                <a:latin typeface="Catamaran" panose="020B0604020202020204" charset="0"/>
                <a:cs typeface="Catamaran" panose="020B0604020202020204" charset="0"/>
              </a:rPr>
              <a:t> clothing quality and versatility.</a:t>
            </a:r>
          </a:p>
        </p:txBody>
      </p:sp>
      <p:sp>
        <p:nvSpPr>
          <p:cNvPr id="26" name="TextBox 26"/>
          <p:cNvSpPr txBox="1"/>
          <p:nvPr/>
        </p:nvSpPr>
        <p:spPr>
          <a:xfrm>
            <a:off x="11823512" y="8016849"/>
            <a:ext cx="2618391" cy="1384995"/>
          </a:xfrm>
          <a:prstGeom prst="rect">
            <a:avLst/>
          </a:prstGeom>
        </p:spPr>
        <p:txBody>
          <a:bodyPr lIns="0" tIns="0" rIns="0" bIns="0" rtlCol="0" anchor="t">
            <a:spAutoFit/>
          </a:bodyPr>
          <a:lstStyle/>
          <a:p>
            <a:pPr algn="ctr">
              <a:lnSpc>
                <a:spcPts val="2740"/>
              </a:lnSpc>
              <a:spcBef>
                <a:spcPct val="0"/>
              </a:spcBef>
            </a:pPr>
            <a:r>
              <a:rPr lang="en-US" sz="2100" dirty="0">
                <a:latin typeface="Catamaran" panose="020B0604020202020204" charset="0"/>
                <a:cs typeface="Catamaran" panose="020B0604020202020204" charset="0"/>
              </a:rPr>
              <a:t>Ability to share across digital platforms like social media, websites, and email campaigns.</a:t>
            </a:r>
          </a:p>
        </p:txBody>
      </p:sp>
      <p:sp>
        <p:nvSpPr>
          <p:cNvPr id="27" name="TextBox 27"/>
          <p:cNvSpPr txBox="1"/>
          <p:nvPr/>
        </p:nvSpPr>
        <p:spPr>
          <a:xfrm>
            <a:off x="3328409" y="8016849"/>
            <a:ext cx="3509347" cy="1384995"/>
          </a:xfrm>
          <a:prstGeom prst="rect">
            <a:avLst/>
          </a:prstGeom>
        </p:spPr>
        <p:txBody>
          <a:bodyPr wrap="square" lIns="0" tIns="0" rIns="0" bIns="0" rtlCol="0" anchor="t">
            <a:spAutoFit/>
          </a:bodyPr>
          <a:lstStyle/>
          <a:p>
            <a:pPr algn="ctr">
              <a:lnSpc>
                <a:spcPts val="2740"/>
              </a:lnSpc>
              <a:spcBef>
                <a:spcPct val="0"/>
              </a:spcBef>
            </a:pPr>
            <a:r>
              <a:rPr lang="en-US" sz="2100" dirty="0">
                <a:latin typeface="Catamaran" panose="020B0604020202020204" charset="0"/>
                <a:cs typeface="Catamaran" panose="020B0604020202020204" charset="0"/>
              </a:rPr>
              <a:t>Capturing attention and fostering emotional connection through compelling narrative and music.</a:t>
            </a:r>
          </a:p>
        </p:txBody>
      </p:sp>
      <p:sp>
        <p:nvSpPr>
          <p:cNvPr id="28" name="TextBox 28"/>
          <p:cNvSpPr txBox="1"/>
          <p:nvPr/>
        </p:nvSpPr>
        <p:spPr>
          <a:xfrm>
            <a:off x="15108487" y="8016849"/>
            <a:ext cx="3023608" cy="1384995"/>
          </a:xfrm>
          <a:prstGeom prst="rect">
            <a:avLst/>
          </a:prstGeom>
        </p:spPr>
        <p:txBody>
          <a:bodyPr wrap="square" lIns="0" tIns="0" rIns="0" bIns="0" rtlCol="0" anchor="t">
            <a:spAutoFit/>
          </a:bodyPr>
          <a:lstStyle/>
          <a:p>
            <a:pPr algn="ctr">
              <a:lnSpc>
                <a:spcPts val="2740"/>
              </a:lnSpc>
              <a:spcBef>
                <a:spcPct val="0"/>
              </a:spcBef>
            </a:pPr>
            <a:r>
              <a:rPr lang="en-US" sz="2100" dirty="0">
                <a:latin typeface="Catamaran" panose="020B0604020202020204" charset="0"/>
                <a:cs typeface="Catamaran" panose="020B0604020202020204" charset="0"/>
              </a:rPr>
              <a:t>Leveraging video format to reach broader audience demographics and increase brand awareness.</a:t>
            </a:r>
          </a:p>
        </p:txBody>
      </p:sp>
      <p:sp>
        <p:nvSpPr>
          <p:cNvPr id="29" name="TextBox 29"/>
          <p:cNvSpPr txBox="1"/>
          <p:nvPr/>
        </p:nvSpPr>
        <p:spPr>
          <a:xfrm>
            <a:off x="1452147" y="736654"/>
            <a:ext cx="16297152" cy="1243930"/>
          </a:xfrm>
          <a:prstGeom prst="rect">
            <a:avLst/>
          </a:prstGeom>
        </p:spPr>
        <p:txBody>
          <a:bodyPr wrap="square" lIns="0" tIns="0" rIns="0" bIns="0" rtlCol="0" anchor="t">
            <a:spAutoFit/>
          </a:bodyPr>
          <a:lstStyle/>
          <a:p>
            <a:pPr marL="0" lvl="0" indent="0" algn="ctr">
              <a:lnSpc>
                <a:spcPts val="9679"/>
              </a:lnSpc>
              <a:spcBef>
                <a:spcPct val="0"/>
              </a:spcBef>
            </a:pPr>
            <a:r>
              <a:rPr lang="en-US" sz="7999" b="1" spc="311" dirty="0">
                <a:solidFill>
                  <a:srgbClr val="000000"/>
                </a:solidFill>
                <a:latin typeface="Lora"/>
              </a:rPr>
              <a:t>PROMOTIONAL VIDEO </a:t>
            </a:r>
            <a:r>
              <a:rPr lang="en-US" sz="2800" b="1" spc="311" dirty="0">
                <a:solidFill>
                  <a:srgbClr val="000000"/>
                </a:solidFill>
                <a:latin typeface="Lora"/>
              </a:rPr>
              <a:t>(Reason to use it?)</a:t>
            </a:r>
          </a:p>
        </p:txBody>
      </p:sp>
      <p:pic>
        <p:nvPicPr>
          <p:cNvPr id="32" name="Picture 31" descr="A green leaf with a black background&#10;&#10;Description automatically generated">
            <a:extLst>
              <a:ext uri="{FF2B5EF4-FFF2-40B4-BE49-F238E27FC236}">
                <a16:creationId xmlns:a16="http://schemas.microsoft.com/office/drawing/2014/main" id="{B5A2D2E3-07A8-AB3E-05B3-0AE48D695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80" y="-319338"/>
            <a:ext cx="1861794" cy="1861794"/>
          </a:xfrm>
          <a:prstGeom prst="rect">
            <a:avLst/>
          </a:prstGeom>
        </p:spPr>
      </p:pic>
      <p:sp>
        <p:nvSpPr>
          <p:cNvPr id="31" name="TextBox 30">
            <a:extLst>
              <a:ext uri="{FF2B5EF4-FFF2-40B4-BE49-F238E27FC236}">
                <a16:creationId xmlns:a16="http://schemas.microsoft.com/office/drawing/2014/main" id="{5A22625B-D4BF-68CD-1127-9E776D933F44}"/>
              </a:ext>
            </a:extLst>
          </p:cNvPr>
          <p:cNvSpPr txBox="1"/>
          <p:nvPr/>
        </p:nvSpPr>
        <p:spPr>
          <a:xfrm>
            <a:off x="3218295" y="1752300"/>
            <a:ext cx="10183760" cy="369332"/>
          </a:xfrm>
          <a:prstGeom prst="rect">
            <a:avLst/>
          </a:prstGeom>
          <a:noFill/>
        </p:spPr>
        <p:txBody>
          <a:bodyPr wrap="square">
            <a:spAutoFit/>
          </a:bodyPr>
          <a:lstStyle/>
          <a:p>
            <a:r>
              <a:rPr lang="en-US" sz="1800" u="sng" dirty="0">
                <a:solidFill>
                  <a:srgbClr val="558ED5"/>
                </a:solidFill>
                <a:effectLst/>
                <a:latin typeface="Calibri" panose="020F0502020204030204" pitchFamily="34" charset="0"/>
                <a:ea typeface="Calibri" panose="020F0502020204030204" pitchFamily="34" charset="0"/>
              </a:rPr>
              <a:t>https://drive.google.com/file/d/1hTlhkjXwt0yBEBGlY4oYeT97kpnNZtUV/view?usp=drivesdk</a:t>
            </a:r>
            <a:endParaRPr lang="en-PK" dirty="0"/>
          </a:p>
        </p:txBody>
      </p:sp>
    </p:spTree>
    <p:extLst>
      <p:ext uri="{BB962C8B-B14F-4D97-AF65-F5344CB8AC3E}">
        <p14:creationId xmlns:p14="http://schemas.microsoft.com/office/powerpoint/2010/main" val="323225789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2D9"/>
        </a:solidFill>
        <a:effectLst/>
      </p:bgPr>
    </p:bg>
    <p:spTree>
      <p:nvGrpSpPr>
        <p:cNvPr id="1" name=""/>
        <p:cNvGrpSpPr/>
        <p:nvPr/>
      </p:nvGrpSpPr>
      <p:grpSpPr>
        <a:xfrm>
          <a:off x="0" y="0"/>
          <a:ext cx="0" cy="0"/>
          <a:chOff x="0" y="0"/>
          <a:chExt cx="0" cy="0"/>
        </a:xfrm>
      </p:grpSpPr>
      <p:sp>
        <p:nvSpPr>
          <p:cNvPr id="2" name="Freeform 2"/>
          <p:cNvSpPr/>
          <p:nvPr/>
        </p:nvSpPr>
        <p:spPr>
          <a:xfrm flipH="1">
            <a:off x="0" y="-507"/>
            <a:ext cx="9371303" cy="10287507"/>
          </a:xfrm>
          <a:custGeom>
            <a:avLst/>
            <a:gdLst/>
            <a:ahLst/>
            <a:cxnLst/>
            <a:rect l="l" t="t" r="r" b="b"/>
            <a:pathLst>
              <a:path w="9371303" h="10287507">
                <a:moveTo>
                  <a:pt x="9371303" y="0"/>
                </a:moveTo>
                <a:lnTo>
                  <a:pt x="0" y="0"/>
                </a:lnTo>
                <a:lnTo>
                  <a:pt x="0" y="10287507"/>
                </a:lnTo>
                <a:lnTo>
                  <a:pt x="9371303" y="10287507"/>
                </a:lnTo>
                <a:lnTo>
                  <a:pt x="9371303" y="0"/>
                </a:lnTo>
                <a:close/>
              </a:path>
            </a:pathLst>
          </a:custGeom>
          <a:blipFill>
            <a:blip r:embed="rId2"/>
            <a:stretch>
              <a:fillRect l="-9310" r="-465"/>
            </a:stretch>
          </a:blipFill>
        </p:spPr>
        <p:txBody>
          <a:bodyPr/>
          <a:lstStyle/>
          <a:p>
            <a:endParaRPr lang="en-PK"/>
          </a:p>
        </p:txBody>
      </p:sp>
      <p:grpSp>
        <p:nvGrpSpPr>
          <p:cNvPr id="3" name="Group 3"/>
          <p:cNvGrpSpPr/>
          <p:nvPr/>
        </p:nvGrpSpPr>
        <p:grpSpPr>
          <a:xfrm>
            <a:off x="12764550" y="2585208"/>
            <a:ext cx="666612" cy="6666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9161"/>
            </a:solidFill>
            <a:ln w="28575" cap="sq">
              <a:solidFill>
                <a:srgbClr val="000000"/>
              </a:solidFill>
              <a:prstDash val="solid"/>
              <a:miter/>
            </a:ln>
          </p:spPr>
          <p:txBody>
            <a:bodyPr/>
            <a:lstStyle/>
            <a:p>
              <a:endParaRPr lang="en-PK"/>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12764550" y="4967425"/>
            <a:ext cx="666612" cy="66661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9161"/>
            </a:solidFill>
            <a:ln w="28575" cap="sq">
              <a:solidFill>
                <a:srgbClr val="000000"/>
              </a:solidFill>
              <a:prstDash val="solid"/>
              <a:miter/>
            </a:ln>
          </p:spPr>
          <p:txBody>
            <a:bodyPr/>
            <a:lstStyle/>
            <a:p>
              <a:endParaRPr lang="en-PK"/>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2764550" y="7346387"/>
            <a:ext cx="666612" cy="66661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9161"/>
            </a:solidFill>
            <a:ln w="28575" cap="sq">
              <a:solidFill>
                <a:srgbClr val="000000"/>
              </a:solidFill>
              <a:prstDash val="solid"/>
              <a:miter/>
            </a:ln>
          </p:spPr>
          <p:txBody>
            <a:bodyPr/>
            <a:lstStyle/>
            <a:p>
              <a:endParaRPr lang="en-PK"/>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2" name="TextBox 12"/>
          <p:cNvSpPr txBox="1"/>
          <p:nvPr/>
        </p:nvSpPr>
        <p:spPr>
          <a:xfrm>
            <a:off x="7945812" y="814193"/>
            <a:ext cx="10304088" cy="1243930"/>
          </a:xfrm>
          <a:prstGeom prst="rect">
            <a:avLst/>
          </a:prstGeom>
        </p:spPr>
        <p:txBody>
          <a:bodyPr lIns="0" tIns="0" rIns="0" bIns="0" rtlCol="0" anchor="t">
            <a:spAutoFit/>
          </a:bodyPr>
          <a:lstStyle/>
          <a:p>
            <a:pPr marL="0" lvl="0" indent="0" algn="ctr">
              <a:lnSpc>
                <a:spcPts val="9679"/>
              </a:lnSpc>
            </a:pPr>
            <a:r>
              <a:rPr lang="en-US" sz="7999" b="1" spc="311" dirty="0">
                <a:solidFill>
                  <a:srgbClr val="000000"/>
                </a:solidFill>
                <a:latin typeface="Lora"/>
              </a:rPr>
              <a:t>SOCIAL MEDIA AD</a:t>
            </a:r>
            <a:endParaRPr lang="en-US" sz="2800" b="1" spc="311" dirty="0">
              <a:solidFill>
                <a:srgbClr val="000000"/>
              </a:solidFill>
              <a:latin typeface="Lora"/>
            </a:endParaRPr>
          </a:p>
        </p:txBody>
      </p:sp>
      <p:sp>
        <p:nvSpPr>
          <p:cNvPr id="13" name="TextBox 13"/>
          <p:cNvSpPr txBox="1"/>
          <p:nvPr/>
        </p:nvSpPr>
        <p:spPr>
          <a:xfrm>
            <a:off x="10919561" y="3404995"/>
            <a:ext cx="4356591" cy="461665"/>
          </a:xfrm>
          <a:prstGeom prst="rect">
            <a:avLst/>
          </a:prstGeom>
        </p:spPr>
        <p:txBody>
          <a:bodyPr lIns="0" tIns="0" rIns="0" bIns="0" rtlCol="0" anchor="t">
            <a:spAutoFit/>
          </a:bodyPr>
          <a:lstStyle/>
          <a:p>
            <a:pPr marL="0" lvl="1" indent="0" algn="ctr">
              <a:lnSpc>
                <a:spcPts val="3585"/>
              </a:lnSpc>
              <a:spcBef>
                <a:spcPct val="0"/>
              </a:spcBef>
            </a:pPr>
            <a:r>
              <a:rPr lang="en-US" sz="2199" u="none" strike="noStrike" spc="131" dirty="0">
                <a:solidFill>
                  <a:srgbClr val="000000"/>
                </a:solidFill>
                <a:latin typeface="Catamaran Bold"/>
              </a:rPr>
              <a:t>EXTENSIVE REACH</a:t>
            </a:r>
          </a:p>
        </p:txBody>
      </p:sp>
      <p:sp>
        <p:nvSpPr>
          <p:cNvPr id="14" name="TextBox 14"/>
          <p:cNvSpPr txBox="1"/>
          <p:nvPr/>
        </p:nvSpPr>
        <p:spPr>
          <a:xfrm>
            <a:off x="10919561" y="5783706"/>
            <a:ext cx="4356591" cy="461665"/>
          </a:xfrm>
          <a:prstGeom prst="rect">
            <a:avLst/>
          </a:prstGeom>
        </p:spPr>
        <p:txBody>
          <a:bodyPr lIns="0" tIns="0" rIns="0" bIns="0" rtlCol="0" anchor="t">
            <a:spAutoFit/>
          </a:bodyPr>
          <a:lstStyle/>
          <a:p>
            <a:pPr marL="0" lvl="1" indent="0" algn="ctr">
              <a:lnSpc>
                <a:spcPts val="3585"/>
              </a:lnSpc>
              <a:spcBef>
                <a:spcPct val="0"/>
              </a:spcBef>
            </a:pPr>
            <a:r>
              <a:rPr lang="en-US" sz="2199" u="none" strike="noStrike" spc="131" dirty="0">
                <a:solidFill>
                  <a:srgbClr val="000000"/>
                </a:solidFill>
                <a:latin typeface="Catamaran Bold"/>
              </a:rPr>
              <a:t>VISUAL APPEAL</a:t>
            </a:r>
          </a:p>
        </p:txBody>
      </p:sp>
      <p:sp>
        <p:nvSpPr>
          <p:cNvPr id="15" name="TextBox 15"/>
          <p:cNvSpPr txBox="1"/>
          <p:nvPr/>
        </p:nvSpPr>
        <p:spPr>
          <a:xfrm>
            <a:off x="10919561" y="8200698"/>
            <a:ext cx="4356591" cy="461665"/>
          </a:xfrm>
          <a:prstGeom prst="rect">
            <a:avLst/>
          </a:prstGeom>
        </p:spPr>
        <p:txBody>
          <a:bodyPr lIns="0" tIns="0" rIns="0" bIns="0" rtlCol="0" anchor="t">
            <a:spAutoFit/>
          </a:bodyPr>
          <a:lstStyle/>
          <a:p>
            <a:pPr marL="0" lvl="1" indent="0" algn="ctr">
              <a:lnSpc>
                <a:spcPts val="3585"/>
              </a:lnSpc>
              <a:spcBef>
                <a:spcPct val="0"/>
              </a:spcBef>
            </a:pPr>
            <a:r>
              <a:rPr lang="en-US" sz="2199" u="none" strike="noStrike" spc="131" dirty="0">
                <a:solidFill>
                  <a:srgbClr val="000000"/>
                </a:solidFill>
                <a:latin typeface="Catamaran Bold"/>
              </a:rPr>
              <a:t>DIRECT COMMUNICATION</a:t>
            </a:r>
          </a:p>
        </p:txBody>
      </p:sp>
      <p:sp>
        <p:nvSpPr>
          <p:cNvPr id="16" name="TextBox 16"/>
          <p:cNvSpPr txBox="1"/>
          <p:nvPr/>
        </p:nvSpPr>
        <p:spPr>
          <a:xfrm>
            <a:off x="9516456" y="3872432"/>
            <a:ext cx="7162800" cy="872034"/>
          </a:xfrm>
          <a:prstGeom prst="rect">
            <a:avLst/>
          </a:prstGeom>
        </p:spPr>
        <p:txBody>
          <a:bodyPr wrap="square" lIns="0" tIns="0" rIns="0" bIns="0" rtlCol="0" anchor="t">
            <a:spAutoFit/>
          </a:bodyPr>
          <a:lstStyle/>
          <a:p>
            <a:pPr algn="ctr">
              <a:lnSpc>
                <a:spcPts val="3423"/>
              </a:lnSpc>
            </a:pPr>
            <a:r>
              <a:rPr lang="en-US" sz="2100" b="1" dirty="0">
                <a:latin typeface="Catamaran" panose="020B0604020202020204" charset="0"/>
                <a:cs typeface="Catamaran" panose="020B0604020202020204" charset="0"/>
              </a:rPr>
              <a:t>META</a:t>
            </a:r>
            <a:r>
              <a:rPr lang="en-US" sz="2100" dirty="0">
                <a:latin typeface="Catamaran" panose="020B0604020202020204" charset="0"/>
                <a:cs typeface="Catamaran" panose="020B0604020202020204" charset="0"/>
              </a:rPr>
              <a:t> platforms collectively have billions of active users globally, offering a broad audience base for engagement.</a:t>
            </a:r>
          </a:p>
        </p:txBody>
      </p:sp>
      <p:sp>
        <p:nvSpPr>
          <p:cNvPr id="17" name="TextBox 17"/>
          <p:cNvSpPr txBox="1"/>
          <p:nvPr/>
        </p:nvSpPr>
        <p:spPr>
          <a:xfrm>
            <a:off x="9516456" y="6211323"/>
            <a:ext cx="7162800" cy="872034"/>
          </a:xfrm>
          <a:prstGeom prst="rect">
            <a:avLst/>
          </a:prstGeom>
        </p:spPr>
        <p:txBody>
          <a:bodyPr wrap="square" lIns="0" tIns="0" rIns="0" bIns="0" rtlCol="0" anchor="t">
            <a:spAutoFit/>
          </a:bodyPr>
          <a:lstStyle/>
          <a:p>
            <a:pPr algn="ctr">
              <a:lnSpc>
                <a:spcPts val="3423"/>
              </a:lnSpc>
            </a:pPr>
            <a:r>
              <a:rPr lang="en-US" sz="2100" dirty="0">
                <a:latin typeface="Catamaran" panose="020B0604020202020204" charset="0"/>
                <a:cs typeface="Catamaran" panose="020B0604020202020204" charset="0"/>
              </a:rPr>
              <a:t>Instagram's visual-centric nature enables effective showcasing of </a:t>
            </a:r>
            <a:r>
              <a:rPr lang="en-US" sz="2100" dirty="0" err="1">
                <a:latin typeface="Catamaran" panose="020B0604020202020204" charset="0"/>
                <a:cs typeface="Catamaran" panose="020B0604020202020204" charset="0"/>
              </a:rPr>
              <a:t>EverGreen</a:t>
            </a:r>
            <a:r>
              <a:rPr lang="en-US" sz="2100" dirty="0">
                <a:latin typeface="Catamaran" panose="020B0604020202020204" charset="0"/>
                <a:cs typeface="Catamaran" panose="020B0604020202020204" charset="0"/>
              </a:rPr>
              <a:t> </a:t>
            </a:r>
            <a:r>
              <a:rPr lang="en-US" sz="2100" dirty="0" err="1">
                <a:latin typeface="Catamaran" panose="020B0604020202020204" charset="0"/>
                <a:cs typeface="Catamaran" panose="020B0604020202020204" charset="0"/>
              </a:rPr>
              <a:t>clothings</a:t>
            </a:r>
            <a:r>
              <a:rPr lang="en-US" sz="2100" dirty="0">
                <a:latin typeface="Catamaran" panose="020B0604020202020204" charset="0"/>
                <a:cs typeface="Catamaran" panose="020B0604020202020204" charset="0"/>
              </a:rPr>
              <a:t>' fashionability through photos and videos.</a:t>
            </a:r>
          </a:p>
        </p:txBody>
      </p:sp>
      <p:sp>
        <p:nvSpPr>
          <p:cNvPr id="18" name="TextBox 18"/>
          <p:cNvSpPr txBox="1"/>
          <p:nvPr/>
        </p:nvSpPr>
        <p:spPr>
          <a:xfrm>
            <a:off x="9516456" y="8634482"/>
            <a:ext cx="7162800" cy="1308050"/>
          </a:xfrm>
          <a:prstGeom prst="rect">
            <a:avLst/>
          </a:prstGeom>
        </p:spPr>
        <p:txBody>
          <a:bodyPr wrap="square" lIns="0" tIns="0" rIns="0" bIns="0" rtlCol="0" anchor="t">
            <a:spAutoFit/>
          </a:bodyPr>
          <a:lstStyle/>
          <a:p>
            <a:pPr algn="ctr">
              <a:lnSpc>
                <a:spcPts val="3423"/>
              </a:lnSpc>
            </a:pPr>
            <a:r>
              <a:rPr lang="en-US" sz="2100" dirty="0">
                <a:latin typeface="Catamaran" panose="020B0604020202020204" charset="0"/>
                <a:cs typeface="Catamaran" panose="020B0604020202020204" charset="0"/>
              </a:rPr>
              <a:t>WhatsApp provides a direct and personal channel for one-on-one interactions with potential customers, fostering brand relationships.</a:t>
            </a:r>
          </a:p>
        </p:txBody>
      </p:sp>
      <p:sp>
        <p:nvSpPr>
          <p:cNvPr id="19" name="TextBox 19"/>
          <p:cNvSpPr txBox="1"/>
          <p:nvPr/>
        </p:nvSpPr>
        <p:spPr>
          <a:xfrm>
            <a:off x="12958925" y="2682611"/>
            <a:ext cx="277862" cy="394339"/>
          </a:xfrm>
          <a:prstGeom prst="rect">
            <a:avLst/>
          </a:prstGeom>
        </p:spPr>
        <p:txBody>
          <a:bodyPr lIns="0" tIns="0" rIns="0" bIns="0" rtlCol="0" anchor="t">
            <a:spAutoFit/>
          </a:bodyPr>
          <a:lstStyle/>
          <a:p>
            <a:pPr marL="0" lvl="1" indent="0" algn="ctr">
              <a:lnSpc>
                <a:spcPts val="3260"/>
              </a:lnSpc>
              <a:spcBef>
                <a:spcPct val="0"/>
              </a:spcBef>
            </a:pPr>
            <a:r>
              <a:rPr lang="en-US" sz="2000" spc="120" dirty="0">
                <a:solidFill>
                  <a:srgbClr val="000000"/>
                </a:solidFill>
                <a:latin typeface="Catamaran Bold"/>
              </a:rPr>
              <a:t>1</a:t>
            </a:r>
          </a:p>
        </p:txBody>
      </p:sp>
      <p:sp>
        <p:nvSpPr>
          <p:cNvPr id="20" name="TextBox 20"/>
          <p:cNvSpPr txBox="1"/>
          <p:nvPr/>
        </p:nvSpPr>
        <p:spPr>
          <a:xfrm>
            <a:off x="12943782" y="5064829"/>
            <a:ext cx="308149" cy="394339"/>
          </a:xfrm>
          <a:prstGeom prst="rect">
            <a:avLst/>
          </a:prstGeom>
        </p:spPr>
        <p:txBody>
          <a:bodyPr lIns="0" tIns="0" rIns="0" bIns="0" rtlCol="0" anchor="t">
            <a:spAutoFit/>
          </a:bodyPr>
          <a:lstStyle/>
          <a:p>
            <a:pPr marL="0" lvl="1" indent="0" algn="ctr">
              <a:lnSpc>
                <a:spcPts val="3260"/>
              </a:lnSpc>
              <a:spcBef>
                <a:spcPct val="0"/>
              </a:spcBef>
            </a:pPr>
            <a:r>
              <a:rPr lang="en-US" sz="2000" spc="120" dirty="0">
                <a:solidFill>
                  <a:srgbClr val="000000"/>
                </a:solidFill>
                <a:latin typeface="Catamaran Bold"/>
              </a:rPr>
              <a:t>2</a:t>
            </a:r>
          </a:p>
        </p:txBody>
      </p:sp>
      <p:sp>
        <p:nvSpPr>
          <p:cNvPr id="21" name="TextBox 21"/>
          <p:cNvSpPr txBox="1"/>
          <p:nvPr/>
        </p:nvSpPr>
        <p:spPr>
          <a:xfrm>
            <a:off x="12944191" y="7443790"/>
            <a:ext cx="307330" cy="394339"/>
          </a:xfrm>
          <a:prstGeom prst="rect">
            <a:avLst/>
          </a:prstGeom>
        </p:spPr>
        <p:txBody>
          <a:bodyPr lIns="0" tIns="0" rIns="0" bIns="0" rtlCol="0" anchor="t">
            <a:spAutoFit/>
          </a:bodyPr>
          <a:lstStyle/>
          <a:p>
            <a:pPr marL="0" lvl="1" indent="0" algn="ctr">
              <a:lnSpc>
                <a:spcPts val="3260"/>
              </a:lnSpc>
              <a:spcBef>
                <a:spcPct val="0"/>
              </a:spcBef>
            </a:pPr>
            <a:r>
              <a:rPr lang="en-US" sz="2000" spc="120" dirty="0">
                <a:solidFill>
                  <a:srgbClr val="000000"/>
                </a:solidFill>
                <a:latin typeface="Catamaran Bold"/>
              </a:rPr>
              <a:t>3</a:t>
            </a:r>
          </a:p>
        </p:txBody>
      </p:sp>
      <p:sp>
        <p:nvSpPr>
          <p:cNvPr id="22" name="TextBox 21"/>
          <p:cNvSpPr txBox="1"/>
          <p:nvPr/>
        </p:nvSpPr>
        <p:spPr>
          <a:xfrm>
            <a:off x="10303087" y="1936432"/>
            <a:ext cx="5867400" cy="523220"/>
          </a:xfrm>
          <a:prstGeom prst="rect">
            <a:avLst/>
          </a:prstGeom>
          <a:noFill/>
        </p:spPr>
        <p:txBody>
          <a:bodyPr wrap="square" rtlCol="0">
            <a:spAutoFit/>
          </a:bodyPr>
          <a:lstStyle/>
          <a:p>
            <a:r>
              <a:rPr lang="en-US" sz="2800" b="1" spc="311" dirty="0">
                <a:solidFill>
                  <a:srgbClr val="000000"/>
                </a:solidFill>
                <a:latin typeface="Lora"/>
              </a:rPr>
              <a:t>(Reason to choose META?)</a:t>
            </a:r>
          </a:p>
        </p:txBody>
      </p:sp>
      <p:pic>
        <p:nvPicPr>
          <p:cNvPr id="23" name="Picture 22" descr="A green leaf with a black background&#10;&#10;Description automatically generated">
            <a:extLst>
              <a:ext uri="{FF2B5EF4-FFF2-40B4-BE49-F238E27FC236}">
                <a16:creationId xmlns:a16="http://schemas.microsoft.com/office/drawing/2014/main" id="{BF4E7B68-7CDA-13A9-A22E-7B6EEA68B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9256" y="8662363"/>
            <a:ext cx="1861794" cy="1861794"/>
          </a:xfrm>
          <a:prstGeom prst="rect">
            <a:avLst/>
          </a:prstGeom>
        </p:spPr>
      </p:pic>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884</Words>
  <Application>Microsoft Office PowerPoint</Application>
  <PresentationFormat>Custom</PresentationFormat>
  <Paragraphs>106</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Catamaran</vt:lpstr>
      <vt:lpstr>Arial</vt:lpstr>
      <vt:lpstr>Calibri</vt:lpstr>
      <vt:lpstr>Lora</vt:lpstr>
      <vt:lpstr>Catamaran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Minimal Modern Classic Clothing Catalog</dc:title>
  <dc:creator>Insha Samnani</dc:creator>
  <cp:lastModifiedBy>Insha Samnani</cp:lastModifiedBy>
  <cp:revision>43</cp:revision>
  <dcterms:created xsi:type="dcterms:W3CDTF">2006-08-16T00:00:00Z</dcterms:created>
  <dcterms:modified xsi:type="dcterms:W3CDTF">2024-05-09T07:42:57Z</dcterms:modified>
  <dc:identifier>DAGDH1pwOIw</dc:identifier>
</cp:coreProperties>
</file>